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2"/>
    <p:sldMasterId id="2147483689" r:id="rId3"/>
  </p:sldMasterIdLst>
  <p:notesMasterIdLst>
    <p:notesMasterId r:id="rId21"/>
  </p:notesMasterIdLst>
  <p:handoutMasterIdLst>
    <p:handoutMasterId r:id="rId22"/>
  </p:handoutMasterIdLst>
  <p:sldIdLst>
    <p:sldId id="256" r:id="rId4"/>
    <p:sldId id="300" r:id="rId5"/>
    <p:sldId id="258" r:id="rId6"/>
    <p:sldId id="285" r:id="rId7"/>
    <p:sldId id="286" r:id="rId8"/>
    <p:sldId id="295" r:id="rId9"/>
    <p:sldId id="294" r:id="rId10"/>
    <p:sldId id="289" r:id="rId11"/>
    <p:sldId id="296" r:id="rId12"/>
    <p:sldId id="298" r:id="rId13"/>
    <p:sldId id="290" r:id="rId14"/>
    <p:sldId id="299" r:id="rId15"/>
    <p:sldId id="303" r:id="rId16"/>
    <p:sldId id="297" r:id="rId17"/>
    <p:sldId id="301" r:id="rId18"/>
    <p:sldId id="302" r:id="rId19"/>
    <p:sldId id="279" r:id="rId20"/>
  </p:sldIdLst>
  <p:sldSz cx="9144000" cy="6858000" type="screen4x3"/>
  <p:notesSz cx="6858000" cy="9144000"/>
  <p:embeddedFontLst>
    <p:embeddedFont>
      <p:font typeface="Trebuchet MS" pitchFamily="34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  <p:embeddedFont>
      <p:font typeface="Perpetua" pitchFamily="18" charset="0"/>
      <p:regular r:id="rId28"/>
      <p:bold r:id="rId29"/>
      <p:italic r:id="rId30"/>
      <p:boldItalic r:id="rId31"/>
    </p:embeddedFont>
    <p:embeddedFont>
      <p:font typeface="Bradley Hand ITC" pitchFamily="66" charset="0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Segoe UI" pitchFamily="34" charset="0"/>
      <p:regular r:id="rId37"/>
      <p:bold r:id="rId38"/>
      <p:italic r:id="rId39"/>
      <p:boldItalic r:id="rId40"/>
    </p:embeddedFont>
    <p:embeddedFont>
      <p:font typeface="Segoe UI Symbol" pitchFamily="34" charset="0"/>
      <p:regular r:id="rId41"/>
    </p:embeddedFont>
    <p:embeddedFont>
      <p:font typeface="Century Gothic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2519" autoAdjust="0"/>
  </p:normalViewPr>
  <p:slideViewPr>
    <p:cSldViewPr>
      <p:cViewPr>
        <p:scale>
          <a:sx n="60" d="100"/>
          <a:sy n="60" d="100"/>
        </p:scale>
        <p:origin x="-136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27-Aug-14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6037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27-Aug-14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33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45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Јас сум родител, мајка на две деца. </a:t>
            </a:r>
            <a:r>
              <a:rPr lang="mk-MK" baseline="0" dirty="0" smtClean="0"/>
              <a:t>Најголемата несреќа за еден родител е болно дете, а уште поголем проблем е сомнежот за секоја видлива промена на однесувањето или состојбата на своето дете.</a:t>
            </a:r>
          </a:p>
          <a:p>
            <a:r>
              <a:rPr lang="mk-MK" baseline="0" dirty="0" smtClean="0"/>
              <a:t>Беше сабота, навечер. Мојот постар син се разбуди со плачење. Се жалеше на болка во дената нога. За кратко се мири и заспа, но во мене се разбуди сомнежот за тоа што може да биде?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9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 smtClean="0"/>
              <a:t>Бидејќи</a:t>
            </a:r>
            <a:r>
              <a:rPr lang="mk-MK" baseline="0" dirty="0" smtClean="0"/>
              <a:t> беше доцна за да вознемирувам некого, како човек од ИТ областа одбрав да пребарам на интернет. Во пребарувачот го впишав симптомот и добив околу 32 милиони резултати.</a:t>
            </a:r>
            <a:r>
              <a:rPr lang="en-US" baseline="0" dirty="0" smtClean="0"/>
              <a:t> </a:t>
            </a:r>
            <a:r>
              <a:rPr lang="mk-MK" baseline="0" dirty="0" smtClean="0"/>
              <a:t>Тоа сепак беше помалиот проблем. Поголем проблем беа резултатите. Првите три не беа нешто страшно но вирусната инфекција, нервната инфекција, артритисот! беа тие што ме вознемирија.</a:t>
            </a:r>
            <a:r>
              <a:rPr lang="en-US" baseline="0" dirty="0" smtClean="0"/>
              <a:t> </a:t>
            </a:r>
            <a:r>
              <a:rPr lang="mk-MK" baseline="0" dirty="0" smtClean="0"/>
              <a:t>Приказната завршува со посета на доктор и дијагноза </a:t>
            </a:r>
            <a:r>
              <a:rPr lang="en-US" baseline="0" dirty="0" smtClean="0"/>
              <a:t>growing pains.</a:t>
            </a:r>
            <a:r>
              <a:rPr lang="mk-MK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9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k-MK" dirty="0" smtClean="0"/>
              <a:t>Во</a:t>
            </a:r>
            <a:r>
              <a:rPr lang="mk-MK" baseline="0" dirty="0" smtClean="0"/>
              <a:t> разговор со повеќе пријатели дојдов до сознание дека ова се изворите од кои се бара совети за “здравствен проблем“: </a:t>
            </a:r>
            <a:r>
              <a:rPr lang="mk-MK" sz="12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  <a:ea typeface="+mn-ea"/>
                <a:cs typeface="+mn-cs"/>
              </a:rPr>
              <a:t>Медицинско лице Поблиско семејство </a:t>
            </a:r>
            <a:r>
              <a:rPr kumimoji="0" lang="mk-MK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erpetua" pitchFamily="18" charset="0"/>
                <a:ea typeface="+mn-ea"/>
                <a:cs typeface="+mn-cs"/>
              </a:rPr>
              <a:t>Пријатели </a:t>
            </a:r>
            <a:r>
              <a:rPr lang="mk-MK" sz="12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  <a:ea typeface="+mn-ea"/>
                <a:cs typeface="+mn-cs"/>
              </a:rPr>
              <a:t>Интернет пребарување.</a:t>
            </a:r>
            <a:r>
              <a:rPr lang="mk-MK" sz="1200" b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  <a:ea typeface="+mn-ea"/>
                <a:cs typeface="+mn-cs"/>
              </a:rPr>
              <a:t>  Она што интернетот може да го понуди е (сликата)</a:t>
            </a:r>
            <a:r>
              <a:rPr lang="en-US" sz="1200" b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  <a:ea typeface="+mn-ea"/>
                <a:cs typeface="+mn-cs"/>
              </a:rPr>
              <a:t>. </a:t>
            </a:r>
            <a:r>
              <a:rPr lang="mk-MK" sz="1200" b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  <a:ea typeface="+mn-ea"/>
                <a:cs typeface="+mn-cs"/>
              </a:rPr>
              <a:t>Мојата идеја делумно ги опфаќа форум и </a:t>
            </a:r>
            <a:r>
              <a:rPr lang="mk-MK" sz="1200" b="0" kern="1200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  <a:ea typeface="+mn-ea"/>
                <a:cs typeface="+mn-cs"/>
              </a:rPr>
              <a:t>блог</a:t>
            </a:r>
            <a:r>
              <a:rPr lang="mk-MK" sz="1200" b="0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" pitchFamily="18" charset="0"/>
                <a:ea typeface="+mn-ea"/>
                <a:cs typeface="+mn-cs"/>
              </a:rPr>
              <a:t>, а целосно останатите извори.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90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Mother-to-mother</a:t>
            </a:r>
          </a:p>
          <a:p>
            <a:r>
              <a:rPr lang="en-GB" dirty="0" smtClean="0"/>
              <a:t>Interfering other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9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9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9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microsoft.com/office/2007/relationships/media" Target="../media/media1.wmv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video" Target="../media/media1.wm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9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Master" Target="../slideMasters/slideMaster1.xml"/><Relationship Id="rId1" Type="http://schemas.openxmlformats.org/officeDocument/2006/relationships/video" Target="../media/media1.wm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tatic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_mai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17" name="rt_up_corn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850" y="-1123950"/>
            <a:ext cx="1990725" cy="1990725"/>
          </a:xfrm>
          <a:prstGeom prst="rect">
            <a:avLst/>
          </a:prstGeom>
        </p:spPr>
      </p:pic>
      <p:pic>
        <p:nvPicPr>
          <p:cNvPr id="18" name="rt_lg_soli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5821" y="-9527"/>
            <a:ext cx="1304927" cy="1304927"/>
          </a:xfrm>
          <a:prstGeom prst="rect">
            <a:avLst/>
          </a:prstGeom>
        </p:spPr>
      </p:pic>
      <p:pic>
        <p:nvPicPr>
          <p:cNvPr id="19" name="lft_medium_dark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" y="233364"/>
            <a:ext cx="728663" cy="728663"/>
          </a:xfrm>
          <a:prstGeom prst="rect">
            <a:avLst/>
          </a:prstGeom>
        </p:spPr>
      </p:pic>
      <p:pic>
        <p:nvPicPr>
          <p:cNvPr id="20" name="lft_lg_hollow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8150" y="457200"/>
            <a:ext cx="1257300" cy="1262027"/>
          </a:xfrm>
          <a:prstGeom prst="rect">
            <a:avLst/>
          </a:prstGeom>
        </p:spPr>
      </p:pic>
      <p:pic>
        <p:nvPicPr>
          <p:cNvPr id="21" name="lft_upper_hollow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-666750"/>
            <a:ext cx="1300252" cy="1295400"/>
          </a:xfrm>
          <a:prstGeom prst="rect">
            <a:avLst/>
          </a:prstGeom>
        </p:spPr>
      </p:pic>
      <p:pic>
        <p:nvPicPr>
          <p:cNvPr id="22" name="lft_upper_soli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675" y="-1209675"/>
            <a:ext cx="1666875" cy="1674774"/>
          </a:xfrm>
          <a:prstGeom prst="rect">
            <a:avLst/>
          </a:prstGeom>
        </p:spPr>
      </p:pic>
      <p:pic>
        <p:nvPicPr>
          <p:cNvPr id="23" name="rt_hollow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6258" y="857249"/>
            <a:ext cx="504829" cy="504829"/>
          </a:xfrm>
          <a:prstGeom prst="rect">
            <a:avLst/>
          </a:prstGeom>
        </p:spPr>
      </p:pic>
      <p:pic>
        <p:nvPicPr>
          <p:cNvPr id="24" name="mid_hollow_med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852" y="1595445"/>
            <a:ext cx="719138" cy="719138"/>
          </a:xfrm>
          <a:prstGeom prst="rect">
            <a:avLst/>
          </a:prstGeom>
        </p:spPr>
      </p:pic>
      <p:pic>
        <p:nvPicPr>
          <p:cNvPr id="25" name="rt_sml_dark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552" y="1293873"/>
            <a:ext cx="323854" cy="323854"/>
          </a:xfrm>
          <a:prstGeom prst="rect">
            <a:avLst/>
          </a:prstGeom>
        </p:spPr>
      </p:pic>
      <p:pic>
        <p:nvPicPr>
          <p:cNvPr id="26" name="rt_medium_solid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6588" y="842963"/>
            <a:ext cx="728662" cy="728662"/>
          </a:xfrm>
          <a:prstGeom prst="rect">
            <a:avLst/>
          </a:prstGeom>
        </p:spPr>
      </p:pic>
      <p:pic>
        <p:nvPicPr>
          <p:cNvPr id="27" name="lft_medium_soli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26" y="1200156"/>
            <a:ext cx="714375" cy="714375"/>
          </a:xfrm>
          <a:prstGeom prst="rect">
            <a:avLst/>
          </a:prstGeom>
        </p:spPr>
      </p:pic>
      <p:pic>
        <p:nvPicPr>
          <p:cNvPr id="29" name="rt_medium_dark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9138" y="1243017"/>
            <a:ext cx="719133" cy="719133"/>
          </a:xfrm>
          <a:prstGeom prst="rect">
            <a:avLst/>
          </a:prstGeom>
        </p:spPr>
      </p:pic>
      <p:pic>
        <p:nvPicPr>
          <p:cNvPr id="31" name="lft_medium_soli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33" y="995363"/>
            <a:ext cx="723900" cy="723900"/>
          </a:xfrm>
          <a:prstGeom prst="rect">
            <a:avLst/>
          </a:prstGeom>
        </p:spPr>
      </p:pic>
      <p:pic>
        <p:nvPicPr>
          <p:cNvPr id="35" name="rt_hollow_m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75" y="1809749"/>
            <a:ext cx="504821" cy="504821"/>
          </a:xfrm>
          <a:prstGeom prst="rect">
            <a:avLst/>
          </a:prstGeom>
        </p:spPr>
      </p:pic>
      <p:pic>
        <p:nvPicPr>
          <p:cNvPr id="43" name="rt_medium_solid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037" y="1976439"/>
            <a:ext cx="498307" cy="498307"/>
          </a:xfrm>
          <a:prstGeom prst="rect">
            <a:avLst/>
          </a:prstGeom>
        </p:spPr>
      </p:pic>
      <p:pic>
        <p:nvPicPr>
          <p:cNvPr id="44" name="lft_sml_dark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409" y="940591"/>
            <a:ext cx="176213" cy="176213"/>
          </a:xfrm>
          <a:prstGeom prst="rect">
            <a:avLst/>
          </a:prstGeom>
        </p:spPr>
      </p:pic>
      <p:pic>
        <p:nvPicPr>
          <p:cNvPr id="45" name="rt_sml_dark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162" y="914400"/>
            <a:ext cx="180975" cy="180975"/>
          </a:xfrm>
          <a:prstGeom prst="rect">
            <a:avLst/>
          </a:prstGeom>
        </p:spPr>
      </p:pic>
      <p:pic>
        <p:nvPicPr>
          <p:cNvPr id="46" name="lft_sml_dark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4" y="1633534"/>
            <a:ext cx="320964" cy="320964"/>
          </a:xfrm>
          <a:prstGeom prst="rect">
            <a:avLst/>
          </a:prstGeom>
        </p:spPr>
      </p:pic>
      <p:pic>
        <p:nvPicPr>
          <p:cNvPr id="47" name="lft_sml_solid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74" y="2000252"/>
            <a:ext cx="319088" cy="319088"/>
          </a:xfrm>
          <a:prstGeom prst="rect">
            <a:avLst/>
          </a:prstGeom>
        </p:spPr>
      </p:pic>
      <p:pic>
        <p:nvPicPr>
          <p:cNvPr id="48" name="rt_sml_solid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090" y="504723"/>
            <a:ext cx="300035" cy="300035"/>
          </a:xfrm>
          <a:prstGeom prst="rect">
            <a:avLst/>
          </a:prstGeom>
        </p:spPr>
      </p:pic>
      <p:pic>
        <p:nvPicPr>
          <p:cNvPr id="49" name="lft_sml_solid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2094" y="945361"/>
            <a:ext cx="521493" cy="521493"/>
          </a:xfrm>
          <a:prstGeom prst="rect">
            <a:avLst/>
          </a:prstGeom>
        </p:spPr>
      </p:pic>
      <p:pic>
        <p:nvPicPr>
          <p:cNvPr id="50" name="left_sml_solid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636" y="714286"/>
            <a:ext cx="297652" cy="297652"/>
          </a:xfrm>
          <a:prstGeom prst="rect">
            <a:avLst/>
          </a:prstGeom>
        </p:spPr>
      </p:pic>
      <p:pic>
        <p:nvPicPr>
          <p:cNvPr id="51" name="rt_hollow_sml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945" y="1016785"/>
            <a:ext cx="438156" cy="438156"/>
          </a:xfrm>
          <a:prstGeom prst="rect">
            <a:avLst/>
          </a:prstGeom>
        </p:spPr>
      </p:pic>
      <p:pic>
        <p:nvPicPr>
          <p:cNvPr id="52" name="lft_sml_hollow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12" y="781048"/>
            <a:ext cx="433389" cy="433389"/>
          </a:xfrm>
          <a:prstGeom prst="rect">
            <a:avLst/>
          </a:prstGeom>
        </p:spPr>
      </p:pic>
      <p:pic>
        <p:nvPicPr>
          <p:cNvPr id="53" name="rt_lg_hollow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277" y="1350172"/>
            <a:ext cx="1264442" cy="1264442"/>
          </a:xfrm>
          <a:prstGeom prst="rect">
            <a:avLst/>
          </a:prstGeom>
        </p:spPr>
      </p:pic>
      <p:pic>
        <p:nvPicPr>
          <p:cNvPr id="54" name="rt_sml_hollow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0067" y="1712116"/>
            <a:ext cx="171451" cy="171451"/>
          </a:xfrm>
          <a:prstGeom prst="rect">
            <a:avLst/>
          </a:prstGeom>
        </p:spPr>
      </p:pic>
      <p:pic>
        <p:nvPicPr>
          <p:cNvPr id="16" name="main_tab_top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Title"/>
          <p:cNvSpPr txBox="1">
            <a:spLocks/>
          </p:cNvSpPr>
          <p:nvPr userDrawn="1"/>
        </p:nvSpPr>
        <p:spPr>
          <a:xfrm>
            <a:off x="1066800" y="0"/>
            <a:ext cx="7010400" cy="1219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Click to edit Master title style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subTitle" idx="1"/>
          </p:nvPr>
        </p:nvSpPr>
        <p:spPr>
          <a:xfrm>
            <a:off x="1066800" y="990600"/>
            <a:ext cx="70104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9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219200"/>
            <a:ext cx="3657600" cy="4068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1219200"/>
            <a:ext cx="3657600" cy="406876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66800" y="198437"/>
            <a:ext cx="7010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838200" y="838201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495800" y="838200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61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287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050" y="1066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066800"/>
            <a:ext cx="2362200" cy="437356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57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376737"/>
            <a:ext cx="8991600" cy="804863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3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800" y="15240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50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Anima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etworking_connection.mo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lum bright="6000" contrast="4000"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43" name="white_b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" name="rt_up_corner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850" y="-1123950"/>
            <a:ext cx="1990725" cy="1990725"/>
          </a:xfrm>
          <a:prstGeom prst="rect">
            <a:avLst/>
          </a:prstGeom>
        </p:spPr>
      </p:pic>
      <p:pic>
        <p:nvPicPr>
          <p:cNvPr id="51" name="rt_lg_solid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5821" y="-9527"/>
            <a:ext cx="1304927" cy="1304927"/>
          </a:xfrm>
          <a:prstGeom prst="rect">
            <a:avLst/>
          </a:prstGeom>
        </p:spPr>
      </p:pic>
      <p:pic>
        <p:nvPicPr>
          <p:cNvPr id="61" name="lft_medium_dark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" y="233364"/>
            <a:ext cx="728663" cy="728663"/>
          </a:xfrm>
          <a:prstGeom prst="rect">
            <a:avLst/>
          </a:prstGeom>
        </p:spPr>
      </p:pic>
      <p:pic>
        <p:nvPicPr>
          <p:cNvPr id="52" name="lft_lg_hollow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8150" y="457200"/>
            <a:ext cx="1257300" cy="1262027"/>
          </a:xfrm>
          <a:prstGeom prst="rect">
            <a:avLst/>
          </a:prstGeom>
        </p:spPr>
      </p:pic>
      <p:pic>
        <p:nvPicPr>
          <p:cNvPr id="54" name="lft_upper_hollow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-666750"/>
            <a:ext cx="1300252" cy="1295400"/>
          </a:xfrm>
          <a:prstGeom prst="rect">
            <a:avLst/>
          </a:prstGeom>
        </p:spPr>
      </p:pic>
      <p:pic>
        <p:nvPicPr>
          <p:cNvPr id="53" name="lft_upper_solid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675" y="-1209675"/>
            <a:ext cx="1666875" cy="1674774"/>
          </a:xfrm>
          <a:prstGeom prst="rect">
            <a:avLst/>
          </a:prstGeom>
        </p:spPr>
      </p:pic>
      <p:pic>
        <p:nvPicPr>
          <p:cNvPr id="55" name="rt_hollow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6258" y="857249"/>
            <a:ext cx="504829" cy="504829"/>
          </a:xfrm>
          <a:prstGeom prst="rect">
            <a:avLst/>
          </a:prstGeom>
        </p:spPr>
      </p:pic>
      <p:pic>
        <p:nvPicPr>
          <p:cNvPr id="57" name="mid_hollow_m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852" y="1595445"/>
            <a:ext cx="719138" cy="719138"/>
          </a:xfrm>
          <a:prstGeom prst="rect">
            <a:avLst/>
          </a:prstGeom>
        </p:spPr>
      </p:pic>
      <p:pic>
        <p:nvPicPr>
          <p:cNvPr id="68" name="rt_sml_dark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552" y="1293873"/>
            <a:ext cx="323854" cy="323854"/>
          </a:xfrm>
          <a:prstGeom prst="rect">
            <a:avLst/>
          </a:prstGeom>
        </p:spPr>
      </p:pic>
      <p:pic>
        <p:nvPicPr>
          <p:cNvPr id="58" name="rt_medium_soli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6588" y="842963"/>
            <a:ext cx="728662" cy="728662"/>
          </a:xfrm>
          <a:prstGeom prst="rect">
            <a:avLst/>
          </a:prstGeom>
        </p:spPr>
      </p:pic>
      <p:pic>
        <p:nvPicPr>
          <p:cNvPr id="59" name="lft_medium_soli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26" y="1200156"/>
            <a:ext cx="714375" cy="714375"/>
          </a:xfrm>
          <a:prstGeom prst="rect">
            <a:avLst/>
          </a:prstGeom>
        </p:spPr>
      </p:pic>
      <p:pic>
        <p:nvPicPr>
          <p:cNvPr id="60" name="rt_medium_dark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9138" y="1243017"/>
            <a:ext cx="719133" cy="719133"/>
          </a:xfrm>
          <a:prstGeom prst="rect">
            <a:avLst/>
          </a:prstGeom>
        </p:spPr>
      </p:pic>
      <p:pic>
        <p:nvPicPr>
          <p:cNvPr id="62" name="lft_medium_solid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33" y="995363"/>
            <a:ext cx="723900" cy="723900"/>
          </a:xfrm>
          <a:prstGeom prst="rect">
            <a:avLst/>
          </a:prstGeom>
        </p:spPr>
      </p:pic>
      <p:pic>
        <p:nvPicPr>
          <p:cNvPr id="63" name="rt_hollow_med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75" y="1809749"/>
            <a:ext cx="504821" cy="504821"/>
          </a:xfrm>
          <a:prstGeom prst="rect">
            <a:avLst/>
          </a:prstGeom>
        </p:spPr>
      </p:pic>
      <p:pic>
        <p:nvPicPr>
          <p:cNvPr id="64" name="rt_medium_solid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037" y="1976439"/>
            <a:ext cx="498307" cy="498307"/>
          </a:xfrm>
          <a:prstGeom prst="rect">
            <a:avLst/>
          </a:prstGeom>
        </p:spPr>
      </p:pic>
      <p:pic>
        <p:nvPicPr>
          <p:cNvPr id="66" name="lft_sml_dark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409" y="940591"/>
            <a:ext cx="176213" cy="176213"/>
          </a:xfrm>
          <a:prstGeom prst="rect">
            <a:avLst/>
          </a:prstGeom>
        </p:spPr>
      </p:pic>
      <p:pic>
        <p:nvPicPr>
          <p:cNvPr id="67" name="rt_sml_dark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162" y="914400"/>
            <a:ext cx="180975" cy="180975"/>
          </a:xfrm>
          <a:prstGeom prst="rect">
            <a:avLst/>
          </a:prstGeom>
        </p:spPr>
      </p:pic>
      <p:pic>
        <p:nvPicPr>
          <p:cNvPr id="69" name="lft_sml_dark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4" y="1633534"/>
            <a:ext cx="320964" cy="320964"/>
          </a:xfrm>
          <a:prstGeom prst="rect">
            <a:avLst/>
          </a:prstGeom>
        </p:spPr>
      </p:pic>
      <p:pic>
        <p:nvPicPr>
          <p:cNvPr id="70" name="lft_sml_solid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74" y="2000252"/>
            <a:ext cx="319088" cy="319088"/>
          </a:xfrm>
          <a:prstGeom prst="rect">
            <a:avLst/>
          </a:prstGeom>
        </p:spPr>
      </p:pic>
      <p:pic>
        <p:nvPicPr>
          <p:cNvPr id="71" name="rt_sml_solid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090" y="504723"/>
            <a:ext cx="300035" cy="300035"/>
          </a:xfrm>
          <a:prstGeom prst="rect">
            <a:avLst/>
          </a:prstGeom>
        </p:spPr>
      </p:pic>
      <p:pic>
        <p:nvPicPr>
          <p:cNvPr id="72" name="lft_sml_solid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2094" y="945361"/>
            <a:ext cx="521493" cy="521493"/>
          </a:xfrm>
          <a:prstGeom prst="rect">
            <a:avLst/>
          </a:prstGeom>
        </p:spPr>
      </p:pic>
      <p:pic>
        <p:nvPicPr>
          <p:cNvPr id="73" name="left_sml_solid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636" y="714286"/>
            <a:ext cx="297652" cy="297652"/>
          </a:xfrm>
          <a:prstGeom prst="rect">
            <a:avLst/>
          </a:prstGeom>
        </p:spPr>
      </p:pic>
      <p:pic>
        <p:nvPicPr>
          <p:cNvPr id="74" name="rt_hollow_sml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945" y="1016785"/>
            <a:ext cx="438156" cy="438156"/>
          </a:xfrm>
          <a:prstGeom prst="rect">
            <a:avLst/>
          </a:prstGeom>
        </p:spPr>
      </p:pic>
      <p:pic>
        <p:nvPicPr>
          <p:cNvPr id="75" name="lft_sml_hollow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12" y="781048"/>
            <a:ext cx="433389" cy="433389"/>
          </a:xfrm>
          <a:prstGeom prst="rect">
            <a:avLst/>
          </a:prstGeom>
        </p:spPr>
      </p:pic>
      <p:pic>
        <p:nvPicPr>
          <p:cNvPr id="76" name="rt_lg_hollow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277" y="1350172"/>
            <a:ext cx="1264442" cy="1264442"/>
          </a:xfrm>
          <a:prstGeom prst="rect">
            <a:avLst/>
          </a:prstGeom>
        </p:spPr>
      </p:pic>
      <p:pic>
        <p:nvPicPr>
          <p:cNvPr id="77" name="rt_sml_hollow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0067" y="1712116"/>
            <a:ext cx="171451" cy="171451"/>
          </a:xfrm>
          <a:prstGeom prst="rect">
            <a:avLst/>
          </a:prstGeom>
        </p:spPr>
      </p:pic>
      <p:pic>
        <p:nvPicPr>
          <p:cNvPr id="41" name="main_tab_top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066800" y="1047750"/>
            <a:ext cx="70104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66800" y="0"/>
            <a:ext cx="7010400" cy="1219200"/>
          </a:xfrm>
        </p:spPr>
        <p:txBody>
          <a:bodyPr anchor="b" anchorCtr="0"/>
          <a:lstStyle>
            <a:lvl1pPr algn="ctr">
              <a:defRPr sz="40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9" repeatCount="indefinite" fill="remove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tworking_connection.mov">
            <a:hlinkClick r:id="" action="ppaction://media"/>
          </p:cNvPr>
          <p:cNvPicPr>
            <a:picLocks noChangeAspect="1"/>
          </p:cNvPicPr>
          <p:nvPr userDrawn="1"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lum bright="6000" contrast="4000"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6" name="clear_white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ubbles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990600" y="655637"/>
            <a:ext cx="7162800" cy="639763"/>
          </a:xfrm>
        </p:spPr>
        <p:txBody>
          <a:bodyPr/>
          <a:lstStyle>
            <a:lvl1pPr>
              <a:defRPr sz="2400">
                <a:ln w="9525"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egoe UI Symbol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90600" y="1447800"/>
            <a:ext cx="7162800" cy="4876800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part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705600" cy="914400"/>
          </a:xfrm>
          <a:effectLst/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528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228600"/>
            <a:ext cx="7772400" cy="8905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152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5600" y="21336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95600" y="8382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95600" y="14859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5600" y="27813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895600" y="34290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800" y="198437"/>
            <a:ext cx="81462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895600" y="40767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mai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4" name="rt_up_corn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850" y="-1123950"/>
            <a:ext cx="1990725" cy="1990725"/>
          </a:xfrm>
          <a:prstGeom prst="rect">
            <a:avLst/>
          </a:prstGeom>
        </p:spPr>
      </p:pic>
      <p:pic>
        <p:nvPicPr>
          <p:cNvPr id="5" name="rt_lg_soli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5821" y="-9527"/>
            <a:ext cx="1304927" cy="1304927"/>
          </a:xfrm>
          <a:prstGeom prst="rect">
            <a:avLst/>
          </a:prstGeom>
        </p:spPr>
      </p:pic>
      <p:pic>
        <p:nvPicPr>
          <p:cNvPr id="6" name="lft_medium_dark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" y="233364"/>
            <a:ext cx="728663" cy="728663"/>
          </a:xfrm>
          <a:prstGeom prst="rect">
            <a:avLst/>
          </a:prstGeom>
        </p:spPr>
      </p:pic>
      <p:pic>
        <p:nvPicPr>
          <p:cNvPr id="7" name="lft_lg_hollow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8150" y="457200"/>
            <a:ext cx="1257300" cy="1262027"/>
          </a:xfrm>
          <a:prstGeom prst="rect">
            <a:avLst/>
          </a:prstGeom>
        </p:spPr>
      </p:pic>
      <p:pic>
        <p:nvPicPr>
          <p:cNvPr id="8" name="lft_upper_hollow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-666750"/>
            <a:ext cx="1300252" cy="1295400"/>
          </a:xfrm>
          <a:prstGeom prst="rect">
            <a:avLst/>
          </a:prstGeom>
        </p:spPr>
      </p:pic>
      <p:pic>
        <p:nvPicPr>
          <p:cNvPr id="9" name="lft_upper_soli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675" y="-1209675"/>
            <a:ext cx="1666875" cy="1674774"/>
          </a:xfrm>
          <a:prstGeom prst="rect">
            <a:avLst/>
          </a:prstGeom>
        </p:spPr>
      </p:pic>
      <p:pic>
        <p:nvPicPr>
          <p:cNvPr id="10" name="rt_hollow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6258" y="857249"/>
            <a:ext cx="504829" cy="504829"/>
          </a:xfrm>
          <a:prstGeom prst="rect">
            <a:avLst/>
          </a:prstGeom>
        </p:spPr>
      </p:pic>
      <p:pic>
        <p:nvPicPr>
          <p:cNvPr id="11" name="mid_hollow_med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6852" y="1595445"/>
            <a:ext cx="719138" cy="719138"/>
          </a:xfrm>
          <a:prstGeom prst="rect">
            <a:avLst/>
          </a:prstGeom>
        </p:spPr>
      </p:pic>
      <p:pic>
        <p:nvPicPr>
          <p:cNvPr id="12" name="rt_sml_dark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8552" y="1293873"/>
            <a:ext cx="323854" cy="323854"/>
          </a:xfrm>
          <a:prstGeom prst="rect">
            <a:avLst/>
          </a:prstGeom>
        </p:spPr>
      </p:pic>
      <p:pic>
        <p:nvPicPr>
          <p:cNvPr id="13" name="rt_medium_solid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6588" y="842963"/>
            <a:ext cx="728662" cy="728662"/>
          </a:xfrm>
          <a:prstGeom prst="rect">
            <a:avLst/>
          </a:prstGeom>
        </p:spPr>
      </p:pic>
      <p:pic>
        <p:nvPicPr>
          <p:cNvPr id="14" name="lft_medium_soli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26" y="1200156"/>
            <a:ext cx="714375" cy="714375"/>
          </a:xfrm>
          <a:prstGeom prst="rect">
            <a:avLst/>
          </a:prstGeom>
        </p:spPr>
      </p:pic>
      <p:pic>
        <p:nvPicPr>
          <p:cNvPr id="15" name="rt_medium_dark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9138" y="1243017"/>
            <a:ext cx="719133" cy="719133"/>
          </a:xfrm>
          <a:prstGeom prst="rect">
            <a:avLst/>
          </a:prstGeom>
        </p:spPr>
      </p:pic>
      <p:pic>
        <p:nvPicPr>
          <p:cNvPr id="16" name="lft_medium_soli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833" y="995363"/>
            <a:ext cx="723900" cy="723900"/>
          </a:xfrm>
          <a:prstGeom prst="rect">
            <a:avLst/>
          </a:prstGeom>
        </p:spPr>
      </p:pic>
      <p:pic>
        <p:nvPicPr>
          <p:cNvPr id="18" name="rt_hollow_m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75" y="1809749"/>
            <a:ext cx="504821" cy="504821"/>
          </a:xfrm>
          <a:prstGeom prst="rect">
            <a:avLst/>
          </a:prstGeom>
        </p:spPr>
      </p:pic>
      <p:pic>
        <p:nvPicPr>
          <p:cNvPr id="19" name="rt_medium_solid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037" y="1976439"/>
            <a:ext cx="498307" cy="498307"/>
          </a:xfrm>
          <a:prstGeom prst="rect">
            <a:avLst/>
          </a:prstGeom>
        </p:spPr>
      </p:pic>
      <p:pic>
        <p:nvPicPr>
          <p:cNvPr id="20" name="lft_sml_dark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409" y="940591"/>
            <a:ext cx="176213" cy="176213"/>
          </a:xfrm>
          <a:prstGeom prst="rect">
            <a:avLst/>
          </a:prstGeom>
        </p:spPr>
      </p:pic>
      <p:pic>
        <p:nvPicPr>
          <p:cNvPr id="21" name="rt_sml_dark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7162" y="914400"/>
            <a:ext cx="180975" cy="180975"/>
          </a:xfrm>
          <a:prstGeom prst="rect">
            <a:avLst/>
          </a:prstGeom>
        </p:spPr>
      </p:pic>
      <p:pic>
        <p:nvPicPr>
          <p:cNvPr id="22" name="lft_sml_dark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4" y="1633534"/>
            <a:ext cx="320964" cy="320964"/>
          </a:xfrm>
          <a:prstGeom prst="rect">
            <a:avLst/>
          </a:prstGeom>
        </p:spPr>
      </p:pic>
      <p:pic>
        <p:nvPicPr>
          <p:cNvPr id="23" name="lft_sml_solid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874" y="2000252"/>
            <a:ext cx="319088" cy="319088"/>
          </a:xfrm>
          <a:prstGeom prst="rect">
            <a:avLst/>
          </a:prstGeom>
        </p:spPr>
      </p:pic>
      <p:pic>
        <p:nvPicPr>
          <p:cNvPr id="24" name="rt_sml_solid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7090" y="504723"/>
            <a:ext cx="300035" cy="300035"/>
          </a:xfrm>
          <a:prstGeom prst="rect">
            <a:avLst/>
          </a:prstGeom>
        </p:spPr>
      </p:pic>
      <p:pic>
        <p:nvPicPr>
          <p:cNvPr id="25" name="lft_sml_solid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2094" y="945361"/>
            <a:ext cx="521493" cy="521493"/>
          </a:xfrm>
          <a:prstGeom prst="rect">
            <a:avLst/>
          </a:prstGeom>
        </p:spPr>
      </p:pic>
      <p:pic>
        <p:nvPicPr>
          <p:cNvPr id="26" name="left_sml_solid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0636" y="714286"/>
            <a:ext cx="297652" cy="297652"/>
          </a:xfrm>
          <a:prstGeom prst="rect">
            <a:avLst/>
          </a:prstGeom>
        </p:spPr>
      </p:pic>
      <p:pic>
        <p:nvPicPr>
          <p:cNvPr id="27" name="rt_hollow_sml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945" y="1016785"/>
            <a:ext cx="438156" cy="438156"/>
          </a:xfrm>
          <a:prstGeom prst="rect">
            <a:avLst/>
          </a:prstGeom>
        </p:spPr>
      </p:pic>
      <p:pic>
        <p:nvPicPr>
          <p:cNvPr id="28" name="lft_sml_hollow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12" y="781048"/>
            <a:ext cx="433389" cy="433389"/>
          </a:xfrm>
          <a:prstGeom prst="rect">
            <a:avLst/>
          </a:prstGeom>
        </p:spPr>
      </p:pic>
      <p:pic>
        <p:nvPicPr>
          <p:cNvPr id="29" name="rt_lg_hollow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3277" y="1350172"/>
            <a:ext cx="1264442" cy="1264442"/>
          </a:xfrm>
          <a:prstGeom prst="rect">
            <a:avLst/>
          </a:prstGeom>
        </p:spPr>
      </p:pic>
      <p:pic>
        <p:nvPicPr>
          <p:cNvPr id="30" name="rt_sml_hollow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0067" y="1712116"/>
            <a:ext cx="171451" cy="171451"/>
          </a:xfrm>
          <a:prstGeom prst="rect">
            <a:avLst/>
          </a:prstGeom>
        </p:spPr>
      </p:pic>
      <p:pic>
        <p:nvPicPr>
          <p:cNvPr id="32" name="lg_top_bar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subtitle"/>
          <p:cNvSpPr txBox="1">
            <a:spLocks/>
          </p:cNvSpPr>
          <p:nvPr userDrawn="1"/>
        </p:nvSpPr>
        <p:spPr>
          <a:xfrm>
            <a:off x="990600" y="838200"/>
            <a:ext cx="716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Click to edit Master text styles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Second level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Third level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Fourth level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Fifth level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90600" y="76200"/>
            <a:ext cx="7162800" cy="533400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53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14400"/>
            <a:ext cx="3200400" cy="46482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3200400" cy="4648200"/>
          </a:xfrm>
        </p:spPr>
        <p:txBody>
          <a:bodyPr>
            <a:normAutofit/>
          </a:bodyPr>
          <a:lstStyle>
            <a:lvl1pPr algn="l">
              <a:defRPr sz="16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2362200" y="-30163"/>
            <a:ext cx="4412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ottom_pict"/>
          <p:cNvSpPr>
            <a:spLocks noGrp="1"/>
          </p:cNvSpPr>
          <p:nvPr>
            <p:ph sz="half" idx="14"/>
          </p:nvPr>
        </p:nvSpPr>
        <p:spPr>
          <a:xfrm>
            <a:off x="5715000" y="35814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econdlinetext"/>
          <p:cNvSpPr>
            <a:spLocks noGrp="1"/>
          </p:cNvSpPr>
          <p:nvPr>
            <p:ph type="body" sz="quarter" idx="13"/>
          </p:nvPr>
        </p:nvSpPr>
        <p:spPr>
          <a:xfrm>
            <a:off x="1066800" y="838200"/>
            <a:ext cx="44196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0600" y="198437"/>
            <a:ext cx="71628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op_pict"/>
          <p:cNvSpPr>
            <a:spLocks noGrp="1"/>
          </p:cNvSpPr>
          <p:nvPr>
            <p:ph sz="half" idx="1"/>
          </p:nvPr>
        </p:nvSpPr>
        <p:spPr>
          <a:xfrm>
            <a:off x="5715000" y="1066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op_main_text"/>
          <p:cNvSpPr>
            <a:spLocks noGrp="1"/>
          </p:cNvSpPr>
          <p:nvPr>
            <p:ph sz="half" idx="2" hasCustomPrompt="1"/>
          </p:nvPr>
        </p:nvSpPr>
        <p:spPr>
          <a:xfrm>
            <a:off x="1066800" y="1219200"/>
            <a:ext cx="4419600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bottom_main_text"/>
          <p:cNvSpPr>
            <a:spLocks noGrp="1"/>
          </p:cNvSpPr>
          <p:nvPr>
            <p:ph sz="half" idx="15" hasCustomPrompt="1"/>
          </p:nvPr>
        </p:nvSpPr>
        <p:spPr>
          <a:xfrm>
            <a:off x="1066800" y="3733800"/>
            <a:ext cx="4419600" cy="19812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5" name="secondlinetext"/>
          <p:cNvSpPr>
            <a:spLocks noGrp="1"/>
          </p:cNvSpPr>
          <p:nvPr>
            <p:ph type="body" sz="quarter" idx="16"/>
          </p:nvPr>
        </p:nvSpPr>
        <p:spPr>
          <a:xfrm>
            <a:off x="1066800" y="3276600"/>
            <a:ext cx="4419600" cy="381000"/>
          </a:xfrm>
        </p:spPr>
        <p:txBody>
          <a:bodyPr>
            <a:no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465387"/>
            <a:ext cx="24384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867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219200"/>
            <a:ext cx="3657600" cy="4068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1219200"/>
            <a:ext cx="3657600" cy="406876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66800" y="198437"/>
            <a:ext cx="7010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838200" y="838201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495800" y="838200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050" y="1066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066800"/>
            <a:ext cx="2362200" cy="437356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376737"/>
            <a:ext cx="8991600" cy="804863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9A2911-7B64-4F32-A9A5-C53A9A5A5C28}" type="datetime1">
              <a:rPr lang="en-US" smtClean="0"/>
              <a:pPr/>
              <a:t>27-Aug-14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1381A-6CD6-4791-8DF1-A11F244F0A21}" type="datetime1">
              <a:rPr lang="en-US" smtClean="0"/>
              <a:pPr/>
              <a:t>27-Aug-14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3147D0-8BEA-4210-83FA-A7DC5B1B4255}" type="datetime1">
              <a:rPr lang="en-US" smtClean="0"/>
              <a:pPr/>
              <a:t>27-Aug-14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DE0CA4-D431-49D1-A7CC-83828E52C7DD}" type="datetime1">
              <a:rPr lang="en-US" smtClean="0"/>
              <a:pPr/>
              <a:t>27-Aug-14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_mai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6" name="clear_whit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ubble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990600" y="655637"/>
            <a:ext cx="7162800" cy="639763"/>
          </a:xfrm>
        </p:spPr>
        <p:txBody>
          <a:bodyPr/>
          <a:lstStyle>
            <a:lvl1pPr>
              <a:defRPr sz="2400">
                <a:ln w="9525"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egoe UI Symbol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90600" y="1447800"/>
            <a:ext cx="7162800" cy="4876800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63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0112C2-41C8-4CAF-98FF-440A7DAB0AF1}" type="datetime1">
              <a:rPr lang="en-US" smtClean="0"/>
              <a:pPr/>
              <a:t>27-Aug-14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74609-7E52-4757-BACF-A4DC096B4598}" type="datetime1">
              <a:rPr lang="en-US" smtClean="0"/>
              <a:pPr/>
              <a:t>27-Aug-14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C4FE3A-21AB-46BC-BE6D-6B7BCA09F42E}" type="datetime1">
              <a:rPr lang="en-US" smtClean="0"/>
              <a:pPr/>
              <a:t>27-Aug-14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C6CE6A-E67E-4306-B89B-345916A95451}" type="datetime1">
              <a:rPr lang="en-US" smtClean="0"/>
              <a:pPr/>
              <a:t>27-Aug-14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302AF-677F-4E3A-A98E-B21C188AFC58}" type="datetime1">
              <a:rPr lang="en-US" smtClean="0"/>
              <a:pPr/>
              <a:t>27-Aug-14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98E376-B97E-433F-8038-31F5B18E3BC6}" type="datetime1">
              <a:rPr lang="en-US" smtClean="0"/>
              <a:pPr/>
              <a:t>27-Aug-14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F6DF092-5B68-49B2-865A-A3254A3C4F8F}" type="datetime1">
              <a:rPr lang="en-US" smtClean="0"/>
              <a:pPr/>
              <a:t>27-Aug-14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705600" cy="914400"/>
          </a:xfrm>
          <a:effectLst/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447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228600"/>
            <a:ext cx="7772400" cy="8905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43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5600" y="21336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95600" y="8382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95600" y="14859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5600" y="27813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895600" y="34290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800" y="198437"/>
            <a:ext cx="81462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895600" y="40767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121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14400"/>
            <a:ext cx="3200400" cy="46482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3200400" cy="4648200"/>
          </a:xfrm>
        </p:spPr>
        <p:txBody>
          <a:bodyPr>
            <a:normAutofit/>
          </a:bodyPr>
          <a:lstStyle>
            <a:lvl1pPr algn="l">
              <a:defRPr sz="16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2362200" y="-30163"/>
            <a:ext cx="4412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3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ottom_pict"/>
          <p:cNvSpPr>
            <a:spLocks noGrp="1"/>
          </p:cNvSpPr>
          <p:nvPr>
            <p:ph sz="half" idx="14"/>
          </p:nvPr>
        </p:nvSpPr>
        <p:spPr>
          <a:xfrm>
            <a:off x="5715000" y="35814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secondlinetext"/>
          <p:cNvSpPr>
            <a:spLocks noGrp="1"/>
          </p:cNvSpPr>
          <p:nvPr>
            <p:ph type="body" sz="quarter" idx="13"/>
          </p:nvPr>
        </p:nvSpPr>
        <p:spPr>
          <a:xfrm>
            <a:off x="1066800" y="838200"/>
            <a:ext cx="44196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0600" y="198437"/>
            <a:ext cx="71628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op_pict"/>
          <p:cNvSpPr>
            <a:spLocks noGrp="1"/>
          </p:cNvSpPr>
          <p:nvPr>
            <p:ph sz="half" idx="1"/>
          </p:nvPr>
        </p:nvSpPr>
        <p:spPr>
          <a:xfrm>
            <a:off x="5715000" y="1066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op_main_text"/>
          <p:cNvSpPr>
            <a:spLocks noGrp="1"/>
          </p:cNvSpPr>
          <p:nvPr>
            <p:ph sz="half" idx="2" hasCustomPrompt="1"/>
          </p:nvPr>
        </p:nvSpPr>
        <p:spPr>
          <a:xfrm>
            <a:off x="1066800" y="1219200"/>
            <a:ext cx="4419600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bottom_main_text"/>
          <p:cNvSpPr>
            <a:spLocks noGrp="1"/>
          </p:cNvSpPr>
          <p:nvPr>
            <p:ph sz="half" idx="15" hasCustomPrompt="1"/>
          </p:nvPr>
        </p:nvSpPr>
        <p:spPr>
          <a:xfrm>
            <a:off x="1066800" y="3733800"/>
            <a:ext cx="4419600" cy="19812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5" name="secondlinetext"/>
          <p:cNvSpPr>
            <a:spLocks noGrp="1"/>
          </p:cNvSpPr>
          <p:nvPr>
            <p:ph type="body" sz="quarter" idx="16"/>
          </p:nvPr>
        </p:nvSpPr>
        <p:spPr>
          <a:xfrm>
            <a:off x="1066800" y="3276600"/>
            <a:ext cx="4419600" cy="381000"/>
          </a:xfrm>
        </p:spPr>
        <p:txBody>
          <a:bodyPr>
            <a:no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230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465387"/>
            <a:ext cx="24384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867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8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_main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143500"/>
          </a:xfrm>
          <a:prstGeom prst="rect">
            <a:avLst/>
          </a:prstGeom>
        </p:spPr>
      </p:pic>
      <p:pic>
        <p:nvPicPr>
          <p:cNvPr id="6" name="lg_top_bar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162800" cy="4602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2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50" r:id="rId16"/>
    <p:sldLayoutId id="2147483668" r:id="rId17"/>
    <p:sldLayoutId id="2147483669" r:id="rId18"/>
    <p:sldLayoutId id="2147483660" r:id="rId19"/>
    <p:sldLayoutId id="2147483652" r:id="rId20"/>
    <p:sldLayoutId id="2147483661" r:id="rId21"/>
    <p:sldLayoutId id="2147483662" r:id="rId22"/>
    <p:sldLayoutId id="2147483653" r:id="rId23"/>
    <p:sldLayoutId id="2147483656" r:id="rId24"/>
    <p:sldLayoutId id="2147483657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45DB3C-6901-495B-B1E5-4C8F25F6C18B}" type="datetime1">
              <a:rPr lang="en-US" smtClean="0"/>
              <a:pPr/>
              <a:t>27-Aug-14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MECO `2014, June 16    |     Marika A. Trpkovska, Betim Cico, Ivan Chorbev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3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2.png"/><Relationship Id="rId4" Type="http://schemas.openxmlformats.org/officeDocument/2006/relationships/image" Target="../media/image3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image" Target="../media/image39.gif"/><Relationship Id="rId4" Type="http://schemas.openxmlformats.org/officeDocument/2006/relationships/image" Target="../media/image3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2.pn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792" y="2492896"/>
            <a:ext cx="6048672" cy="2868168"/>
          </a:xfrm>
        </p:spPr>
        <p:txBody>
          <a:bodyPr/>
          <a:lstStyle/>
          <a:p>
            <a:r>
              <a:rPr lang="en-US" dirty="0"/>
              <a:t>E-Health application </a:t>
            </a:r>
            <a:br>
              <a:rPr lang="en-US" dirty="0"/>
            </a:br>
            <a:r>
              <a:rPr lang="en-US" dirty="0"/>
              <a:t>in Macedonia </a:t>
            </a:r>
            <a:br>
              <a:rPr lang="en-US" dirty="0"/>
            </a:br>
            <a:r>
              <a:rPr lang="en-US" sz="2800" dirty="0"/>
              <a:t>[ICT and Social media web and mobile solution for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community</a:t>
            </a:r>
            <a:r>
              <a:rPr lang="en-US" sz="2800" dirty="0" smtClean="0"/>
              <a:t>]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case study: </a:t>
            </a:r>
            <a:br>
              <a:rPr lang="en-US" sz="2400" dirty="0"/>
            </a:br>
            <a:r>
              <a:rPr lang="en-US" sz="2400" i="1" dirty="0"/>
              <a:t>socialization of young mothers in Macedonia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5483604"/>
            <a:ext cx="5114778" cy="1101248"/>
          </a:xfrm>
        </p:spPr>
        <p:txBody>
          <a:bodyPr/>
          <a:lstStyle/>
          <a:p>
            <a:r>
              <a:rPr lang="en-US" sz="2000" dirty="0" err="1" smtClean="0"/>
              <a:t>Marika</a:t>
            </a:r>
            <a:r>
              <a:rPr lang="en-US" sz="2000" dirty="0" smtClean="0"/>
              <a:t> </a:t>
            </a:r>
            <a:r>
              <a:rPr lang="en-US" sz="2000" dirty="0"/>
              <a:t>A. </a:t>
            </a:r>
            <a:r>
              <a:rPr lang="en-US" sz="2000" dirty="0" err="1"/>
              <a:t>Trpkovska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GB" sz="2000" dirty="0" err="1" smtClean="0"/>
              <a:t>Betim</a:t>
            </a:r>
            <a:r>
              <a:rPr lang="en-GB" sz="2000" dirty="0" smtClean="0"/>
              <a:t> </a:t>
            </a:r>
            <a:r>
              <a:rPr lang="en-GB" sz="2000" dirty="0" err="1" smtClean="0"/>
              <a:t>Cico</a:t>
            </a:r>
            <a:r>
              <a:rPr lang="en-GB" sz="2000" smtClean="0"/>
              <a:t>, </a:t>
            </a:r>
            <a:r>
              <a:rPr lang="en-GB" sz="2000" dirty="0" smtClean="0"/>
              <a:t>Ivan </a:t>
            </a:r>
            <a:r>
              <a:rPr lang="en-GB" sz="2000" dirty="0" err="1" smtClean="0"/>
              <a:t>Chorbev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6034228"/>
            <a:ext cx="2880320" cy="823772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QSEhUUExQWFRUWFhwaGBgYGBgfHRwiGhwgGCIgGx8YHigiHB8lIB0cITEiJSwtLjAuGx8zODMsNygtLisBCgoKDg0OGxAQGzIkICY0LDQ1NDgyLTQ3NDQsNywsLCw0LCwsLCwsLCwsNCwsLCwsLCwsLCwsLCwsLCwsLCwsLP/AABEIANQA7gMBIgACEQEDEQH/xAAcAAACAwEBAQEAAAAAAAAAAAAABwUGCAQDAgH/xABJEAABAwICCAIEBw4FBQEAAAABAgMRAAQSIQUGBxMxQVFhcYEiMpGxFDQ1cnOhwRYXIzNSU1RigpKys9LTJELR8PEVg6LC4SX/xAAaAQACAwEBAAAAAAAAAAAAAAAAAQIDBAUG/8QAMBEAAgIBAwIFAwQBBQEAAAAAAQIAAxEEEiETMQUUQVFxMoGxIjRhwbIzNZGh8CP/2gAMAwEAAhEDEQA/AF3RRTx0Ds30e7bMuLaUVLaSpR3jgzIBOQNdSywJ3nIrqNnaI6inNrns/sbexuHmm1BxCJSS4swZA4EwaWWqegF31ylhBwzJUqJwpHExzPAAdTSW1WBaN6WVgvvIainq5slsS1gBdC4/GY5M90kYY7RSb1h0OuzuHLdyCpBGY4EEYgR4g0Jar8CFlLIMmR1FNbUPZk08wi4uyo7xOJLSSUgA8CojMkjOBETzrg2i7O02bfwi2Ki0CAtCjJTJgEHiUzAM9aQuQttjNDhd0XFFTmp2ri9IXIZScKQMS1x6qQQPaZgD/Smxc7JLItYEF1DnJ0qkz3T6pHgBTe5UODFXQzjIiLoru03otdq+4w56zaoJHAjiCOxEGmfqXstZWwh68KlKcSFJbSrCEgiRiIzKufGBTexVGTElTOcCKKimFtH2fpskC4t1KLRVhUhWZRPAg80zlnmMuNV7UjVdWkLjdBWBCU4lriSBMQB1NAsUru9IGpg231leop53+yWyU0UtFxtwDJZWVSeWJJyI8IpL6V0eu3ecZc9dtRSY4ZdOx40q7VftHZSyd5yUU4dUdlTJZS5eFS1rSDu0kpCJzzIzKvq7c6rW0bUEWADzClKYUcJCs1IJ4Zjik8Os9aQuQttEbUOF3GUOirLqJqmrSL5RJQ0gS4scc+ATOWI/VTM0nsktFNYWVONugZLKioE/rJOUfNih7lU4MEodxkRHUV0X9otl1bSxC21FKh3BjLrTf1Y2TsBpKrzEt1SZKEqKUonOPRzJHMzHapPYqDJka6mc4ETFFXfaPqMNH4HWlKUy4rDCuKFRIBI4ggGD2ri2f6oHSLygpRQ00AVqAzOImEpnIEwc+UUdRdu70gam3bPWVWinhpjZLaLaItytp0D0SVFSVH9YH/1jjSVftlIcU2oQtKigp7g4Y750V2q/aFlTJ3njRTq1e2TW6WgbsrcdUMwlRSlHYYcyR1Psqj7Q9STo9SVtqUthwwkqjEk8cKoEHqD/ALMVuRmwJJqHVdxlNoooq6UwrT2qp/wdt9Cj+EVmGvZN24Mg4sD5yv8AWqbauoBzLqbenniaI2kH/wDMu/ovtFJ7Zjp9uzvQp04W3ElClckyQQT2yjzqN0XoS+u0kstvOo4EycOWcSogHwqMvrJxlZbdQptY4pUCD9fLvUa6gFKZk7LSWDgTUTmkGkt71TqA2BOMqThjrMxFZ42g6bTe3zjrf4sBKEHqEjj5kk+EVAW1upxQQ2lS1KOSUgkk9gOdSmktVry3RvHrZxCPyoBA5elhJw+ccqK6lrOcwtuaxcAcR3bOdZGrq0aQFJDrSEoWicxh9EETxScjPeKi9resrLdo5bJWlTzsApBBKUyFEqjhkIE9aRo61L6K1Xu7lJWxbuLQJ9IAAGOhURiPhUegqtuJj8wzLtA5k7sp1gbs7xW+UEtut4Co8EkEEEnkOIPiKer+kWkNl1TiA2BixlQwx1nnWXLu1W0socQpCxxSoEEeRotLRbqkttoUtZPopSCT5AVKygOd2Yqryg24kprrpZN5ePvIEIWYTPEhIwgnpMTHenvqXrOze26ClaQ6lADjcjEkgRMccJ5GkLpTVe8tkBb9u4hBj0iAQJzzKSY86iQefOm9SuoAPaJLWrYkjvHVtg1lZTbG1QpK3XCMQBBwJBmVdCeA51T9kmsLVpcrS8oIQ8kJxnIApMiTyBmJ4VXNF6q3lwjGzbOLRn6QAAMdMRE+VRl1bLbWUOJUhaTCkqBBHiDQta7SmYPa28PiakvdJMstlxx1CEASVFQjy6+ArN2t2lxd3jz6RCVq9GeiQEifECajrKzceUG2kKcUeCUgk98hw7mu/S2rV3bJCn7dxtJj0iAU58iUkgHsaVdS1nvzHba1g4HEf+p+sbN5boWhQCgkBaJ9JJA4EdOh51TdsmsjJY+CNrStxS0qWEmcAQcUGOBJjLpSdHXn1qY0dqnePt7xq2cUjkoAAHOPRkjF5Tz6VEUKrbiZI6hnXaBLTsf1jatXnGn1BCXgMK1ZAKTOSicgCDxPMd6cukdKssNF11xKUJEySPq6k8gONZcfZUhRQtKkqSYKVAgjxBzFelhYOPrDbLanFwYSkEmOJ8B3707KAx3ZkatQUG3E69MaV3127cpEYni4kH50ifYJrROresTF6ylxpaZgY0SMSDGYUOX21njS+rl1agG4YW2kmAogFM8YxJJE1FVKypbAMGRruasnI7xubZ9ZGlNJtG1JWveBTkEHBhBhJ6KJPsB61F7GtY2rdx5h5QQHikoUogDEJBBJ6yI8DVRsNUb15veNWrikRIMASOHogkE+VRDrRSSlSSlQMFKgQQRyIOYPagVrs2Axta2/eRNRaV0uzbNlx5xKEjqRJ7JHM9hWbNJ6VLt2u5wwVPbwJ8FSAfICa59H6OduFhDLa3VRklAJgfYK6dMavXVrHwhhbYPAkSk9sSZE9ppVVLWe/MLbWsGccCaM0Bp5m8ZS60sEH1hIlJ5hQ5Ef/aWu2bWVl1Ldq0tLikrxuFJkJgEBMjLFxkcqVX/FTdrqhfON71Fq6URIOGCR1Sk+kR4CorQqNuJkm1DOu0CQlFfTiCkkKBBBggggjxB4V81pmWFfbSQVJBMAkAnoCYr4oohNWWFqhptDbYAQlICQOECl7tvsWzatukDeJcCQrKSCDI8OdVfVnao/bNBp5sPhIhKsUKA5A5EGOvHxqu6362v6QcCnYShE4G08EzzJ4qPc+UVjrocPkzdZehTAl72F2TZFw6QC6ClA6hJE5eJ91NZxsKBSoAgiCDzBrM+q+sj1g9vWSM8loV6qx0PTsRw+qrjpja8840UMspZWoQV4sRHzRAz7n2UW0uz5EKb0VMGUy/sW0362Un8ELnADn6uOPqGVaXtbdLaEoQAlCUhKQOAAECKykozxznjTF0BtZfZaDbzQeKRCV4sKoHDFkQfGp31MwGJXp7VUnPrJ3bpZt7hh7IO73AOpSUqUfYQPbXnsLsm93cPQC7jCJ5hOEKy6SSfGB0pe6261PaQcC3YSlOSG0+qmfHiTzPur51V1ne0e6XGSCFCFoV6qh9h6Gn0m6W31h1l6270mlX2UrSULAUlQgg8CDyNZkZsWzfBjF+B+FbvFP+TeYZn5vOrjp/ay+80W2WgwVCFLxYlAfq5ADxpcxRRUyg5hqLVbGJrFpsJASkBKQIAAgADkKVO3WxbAt3gAHCpSCREqTGITzMHh841G6E2uPtNBD7QeUkQF4sJPzsjJ7iqfrRrI9fu7x4j0RCEJ9VImYHU9SePsquql1fJll16MmBGfsNs2xbPOiC6p4oUeYSlKSB9ZPn2piX1sh1tbbgCkLSUqB4EEQaznqhra/o9wqahSF+u2rgqOBkcCOvvqyax7VnrhotMtBjGIUvFiVByITkMPjx99FlDs+RCq9FrwZU9B2Ta79plRlo3AQSeaccfWMvOtNISAAAIAEADlWTkKIIIyIMgjlFMvRW2B5DQS8yl1YEBYVhxfOEHPuPYKnfUz4xIae1VyDOrbpZNhVu6IDqsSVdSlOYJ8CY86mNidk2LNboA3i3ClRykBMQOw50p9ZtYXr54uvHslI9VA6J+0867NT9b39HrJbhbavXbVwPcH/Krv7aZqbpbfWIXL1d3pND6UtG3mXG3QC2pJCp6Rxz4Rxms5anWTbt/btuQWy7BngQJIB6yQB51Y9adqL900WWmwwlQhagqVEdAYASDz5+FUJpZSQpJIKSCCOIIzBFFNTKpz6wvtVmGPSawAjIZCkxtys0IuLdxIAW4heOIzwFME9/SIntX1o3bC8hoJdYS44BGMKw4u6hHHw+qqLrBpx69eLz6gVEQABCUjokdPrqFNLq+TJ33oyYEcuxuybRYBxIGNxat4efonCB5Dl371atYrJt62ebdjAptUk8oEz4jj5UhNTNdX9HFQQA40syptRIE8JSRwPvqV1t2mvXjRZbbDLaxC88SlA8pgADr17Unoc2ZjS9BXgyD2fWbb2kLZDsFBXJB4EpSVAeZAy8q0nWULd5Ta0rQSlSFBSSOIKTII8DTLtNsbwbhy3QtwD1gopSe5TBjwBqeoqZyCJDT2qgIM5tt1k2i7aWiAt1slwD9UgJUfESP2aXNSGndMu3jynnlStWWWQAHAJHICo+r61KqAZntYMxIhTV1B2aNPsJfu8Z3maG0qKfR5FRGcnjHhSqp+bNdbGbi1bZUtKHmUhKkqIEgZBSeoj2HymrUMwX9Mt0yqW/VKltC2bt2zCrm1KghH4xtSicpjEknPxBqlao6vLv7lLCSEiCpauiREkDmcwB4029qetTLVo5bpWFvPJwYUkHCk8SqOGWQHOlrs11hRZXgW6YacSULP5MwQo9gRn2M8qVbOayfWStWsWgenrGavZPYbvCA6FxG83ipnrh9Xyik1rJoZdncuMLzKDkfyknMEeI+ua0m5phhLZdLzYbAnFjTEe2s8696dTe3rjyJ3cJQiRBwpHE+Jk+YqGnZyTntJ6lUCjHeV+iiv2tkxScstTr55tLjVstaFiUqBRBB55qmvf7gtI/ojntb/AK6duzz5MtPoU1YqwtqWBIxN40qkZmcPuD0j+iOe1v8Aro+4PSP6I57W/wCutH0UvNN7R+USZw+4PSP6I57W/wCuj7g9I/ojntb/AK60fRR5pvaHlEmcPuD0j+iOe1v+uj7g9I/ojntb/rrR9FHmm9oeUSZw+4PSP6I57W/66PuD0j+iOe1v+utGuHI+BpWnT9z+fX9X+lZdT4r0Mblzn/3vN2j8G81na2MY/wC/tKJ9wWkf0Rz2t/10fcFpH9Ec9rf9daMZMpHgPdX3Wrzbe0xHSJ7zOH3B6R/RHPa3/XXLpLVO9t2y69brbbTEqJRAkwOCieJrTNU/a18lv+Lf8xNSTUszAYkH0yqpMz5Vx2baoJ0g8sukhloDFhMFRVMJB5cCSfDrVOpg7I9aWrRxxl9WBDxSUrPqpUmR6XQEEZ9q02lgh295lpClxu7S8aW2V2LjRSyhTLkeisLWoTyxBaiCPCDSOubJbbqmVD8IlZQR3Bw5dc60npfWm0tmy448iBwCSFKUeiQnMms56R0op25XckAKU7vI5D0sQHeIAqjTs5zmX6lUGMRy6B2V2bbQ+EpLzpAxErWAk8wkII9pmqJtL1ITYFDjBUWFnDCjJQrjE8wR16U29Xtb7W7aDiXUJVAxoUoBSTzBB5d+Bpc7YNbGbgItmFBwIVicWnNMwQEg8zzMdu8Qqaw2YMstSoV5EWNFFFbpghRRX20kFSQcgSAT2nP6qUJL6F1Uu7tJWwwpafyskg+BURPlUfpLRztuvdvNqbWBOFQ5HmOo7itRWNshptDbYAQlICQOEAZUv9t9s2bRpwgbxLsJPOCDI7jIHyrKmoLPjE2PpgqZzzEzaWq3VpbbSVrUYSlIknnkKmNK6m3ts2XHbdaUASVApUB44SY86vuwq0bIuHSAXQUpHCQkicukn3U11oCgQRIIgg85os1BVsARVaYOmSZk2v2u/WG3Q3dPob9RLqwmOgURz6cK4K1A5mQjBxNI7PPky0+hTVhqvbPPky0+hTVhrkv9RnZX6RCiiioxwoooohCiiuS70oy0rC44lComCYMf7FJmCjJOJJUZjhRmdLvqnwNJs03WrtDqFKbUFjMSDOcUoSodRXG8VIOwj+f6nofA1I6gP8f3GTrNfuM2yVtqwqxJEwDkQeoqK1T04+9cYHF4k4FGMKRmCOg712a6/E0fPR7jUFqJ8a/7avemrLrHGrVQTjiVaems6F3KjP6ucc/8xiVT9rXyW/4t/wAxNXCqfta+S3/Fv+Ymu1V9Y+Z5636G+DM+UUUV1ZyJ36F0I/drwW7RcUBJiAAO5MAV3ae1Qu7MYn2SEflpIUnzI4edN3Y4w2nRyVIAxrcVvDzkGAD4CKtWn2W12z6XY3ZaXinkMJz8uNY21BD4xxNi6YFM55mW4mrRZ7PtIOt7xNuQkiQFKSlR8EqM+2K8NnbDbmkbVL0FJXMEZFQSSkGf1gPOBWkqnfcUOBI0UBxkzKFwwptRQtJSpJhSSIIPcV50yduLDYumVJjeKaOOOgVCSe/rDypbVdW25QZRYmxisKKKbmz3Zuy4wi4uwVlwYkNyQEp5YozJPHtlSewIMmFdZc4EgNX9qd1bNJaWhD4SISpRIUAORI9bxqv6161P6QcC3iAlOSG0zhTPPue/arztI2eMsMKurUFARGNuZTBMSmcwRIyqi6mavG/uksBWFMFS1cwlPGO5kDzmoIayN4Ets6oOwmeGrmn3rF4Osqg8FJPqqHRQ+3iKtmmNrN080W220MlQgrSVFUfqzwPemA5sx0eWsAaUDH4wLVi8eMHwiknrPoVVlcuW6ziwEQqIxJUJB+zxBpK1dp7cxsttS9+JFk0V+V+1omaaR2efJlp9CmrDVe2efJlp9CmrDXIf6jOyv0iFFFFRjhRRRRCFL3X340Pok/xKphUvdffjQ+iT/EqsHiX+h9xOt4N+5+xk7qD8WV9Kr3Jqw/B0fkp9gqvag/FlfSq9yastXaQf/BfiZteSNS+PeVzX34sPpE/bVe1E+Nf9tXvTTAfYSsQtKVDjCgCPrrzYsWkGUNoSYiUpSD7QKrs0he8W57Yl1OvWvStQRyc8/M6Kp+1r5Lf8W/5iaidZ9IOpunUpdcSARAC1AD0U8ADX1rk6pWgVqUoqJwSSSSfww5mrtLqxZqOmB2P4OJn1uhanSi0nO4fkZiQooq5bNNUU6QeWXTDLOHEBxUVTAnkPRJJ8K7zMFGTPOIpY4Ei9VNbLjR6lFkgpX6zas0kjgex7ipTWnaNdXrZahLLSvWSiSVdio8u1M7SuzKxdbKW29yv/ACrQSYPcKMEdqRF1YLbeUyofhErwEd5w5eJqlGrsOccy+xbKxtzxPBtZSQoEggggjiCMwRTAs9rl2hrAtDbiwI3hkHzAyJ9lXfQGzCzaaSH0b50gFSiSAD0SAchVE2oalIsSh5idy4cJQc8CuOR5pI68I75LqV2NtIj6dtS7gZTdLaTduXVPPLK1q4k/UAOQHQVx0UVoHEyk5hT52b64sPWrTLjiW3mkhBSpQGIDIFMxM5ZdaQ1BFV2Vhxgy2q01nIjx2oa4MItXLdpxLjrycJCFAhKTkSSMuEiO9LjZxrEmxvAtyd0tJQsifRnMKjnBH1muPQWpt5doxsMkozhSiEgx+TPHpllNRuldGO2zhafQW1gAweh4EEZEdx0NRStApTMm9jlg+JpRzWG1S3vTcNYInFjT48jM9qz/AK96dF7euPIEIyQieOFOUnxMnzqGsLBx9xLbSCtxXBKRJ/8Ag71OaW1GvrZveuMHABKikhWHOPSCcx7qVdS1nvzHZa9q8DiVyv2vyv0VomaaR2efJlp9CmrDVe2efJlp9CmrDXIf6jOyv0iFFFFRjhUNrZerZt8basKsSROXPxqZqva9fFT89NUakkUsR7GatEobUICMjIkPqzp1924QhbmJJCpEDkJ5CujW3Qjzz4W2jEndpEyBmCo8/EVDam/G2/BX8JplVh0ieYoK2E9509db5TVBqlA/T7fyfaQmqNg4wwUuDCouExIORA6eFTdFFdKtBWoUek491ptcu3cwoooqcqiw1s+NveKf4E10a2/ICv2P5wrw1sSfhb2R4p5fqJr31t+QFfsfzhXK8N/et8n8zu+Lf7cnwP8AExJ1f9kmtTdm640+rC29hIUeCVJkZ9AoHj+qKoFFerdQwwZ4pHKNkTSumNcbO3aLin215SlKFJUpXYAH31ni+0mp25VcEDEp3eRyHpYgPAZCvTQOgX7xzd27ZWR6x4JTPNR4D/mu7WLU27skhb7foHLGg4kgngDHCqq0Ss4zyZdZY9gzjgR46v66Wl02Fh5CFQMSFqCSk/tHMdxS42t63tXOC2t1BaUKxLWOExASnrHEnw70tYq22mzjSDjW8DIAIkJUoBZ58D170hSlbbiZI3PYu0CVKivW6tltrUhxJQtJhSVCCD3ryrRMsK+2gCoA5AkSe05/VXxRRCautGkoQlKICEpATHCAMojtS+23sINo0sgY0ugJPOCDI7jKfKqTq3tNurRoNFKHkJEJxlQUB0xDiPEedQWs+sz9+4FvkQmcCEiEpnpz5DM1jroZXyZus1CMmBGHsJYbw3K8t6FJT3CYn6z7qapTORzBrMGr2nnrJ0OsKhUQQc0qHRQ51a9L7V7t5otoQ2ziEKWnEVfs4sk/XTtoZnyIqdQipgyo6wNIRdPpa9RLqwmOgUf+K4K/K/a1iYicmaR2efJtp9CmrDVH0M+pvQdupCilQZbgjjmoCuPV7Sz67lpKnVqSVZgnjka8/qdWtd3TI7/2cT0+l0D3UG0EYH9DMYlFFFaJinGdKsfnmv30/wCtROvJm1n9dNL659Zfzle8022WUrbQFJChhTkRPLvXNpvbVq6EY4/M7Oo0q6F67Ac8/jEXmpvxtvwV/DTLrwasm0mUtoB6hIBr3rTpNOaE2k55mPX6samwOBjjH5hRRRWmYoUUUUQhVP2tfJb/AIt/zE1cKp+1r5Lf8W/5iasq+sfMhb9DfBmfKKKK6s5EfOxttsaOBRGIuL3nCZByB/ZiPGrZpxtCrZ4ORuy0vFMRGEzxrOmrGtNxYLKmFCFRjQoSlUdRkZ7gipHWbaDd3re6WUNtn1kthQxfOKlEx24VibTsXzNqalQmPWc2zlDatI2odjDjyxRBUEkpmT+VEd4rSNZNSogggkEGQRxBGcir1a7V75DeAhlZAgLUhWLzhQBPlU76WcgiQ09yoCDO3bi22Ltkp/GKZ/CeAVCSe/rDwApb11aS0g5cOqddUVrWZJPs8gBlFctX1rtUCUWNuYkQpv7PtnDC7dNxdpK1ODElBJCUpPAkCCVHjnlwy50oKeWzfXe3ctm2HnEtPNJCfTISFgcCknKY4jjVWoLBf0y3TBS36pDbR9nbDLCrm1Bb3YlbckpI4SmcwR7KompWrhv7pLOLAkAqWrmEiJjuZimdtP11txauWzLiXXXRhVgVIQk8cRTlJGUd6XWzzWNNjeBxyd0tJQ5HIHMKjnBHsJpVl+mfeStFfVHt6xuL2aaOLeDckGIxhasY7yTE+UdqSWtWg1WV05bqM4SClX5SVZg/Ye4NaEc1ssktb03TOCJkLST4AAyT2iaQWuunfh144+AQgwlAPHCkQJ7kyfOoacuSc9pPUhAox3kFX7X5X7WyYo9tHfILH0Lf8QqK1Y+NM/O+w1K6O+QWPoW/4hUVqwP8Uz877DXj/EP3i/b8me78L/YP9/8AESf1w0w8y8EtrKRgBiB1PUVIal6QcebcLiiohYAmOgPKoHX34wn6Me81KbPPxTv0g/hFOuxzrSuTjn8SN1VY8ODBRnjnH8ykXPrL+cr3mm9afi0fNHupdv6rXRKiG+JMemjmT3pi26SEJB4hIB9lHhtboz7gR2/uR8YursRNjA9+x+J6UUUV1pwoUUUUQhRRRRCFU/a18lv+Lf8AMTVwqn7Wvkt/xb/mJqyr6x8yFv0N8GZ8q77LtUUX7rinpLLITKQYxqVMAkcgBJjtVIq97KtbW7F1xt8w09h9POEKTIkjoQcz2FdG3dsO3vOZTt3jd2jL0xs6sXmihLKWVR6K2xBB6n8rwNIS80ett9TCh6aXC34mcIieR+2tB6V18sGGyv4Q26eSGlpWonwScvE5Vn6+0kt24VcGAtTm8jkDOIDuBkPKqNPv5zNGp2cYjz1f2b2bDQS60l9wgY1OZ588I4JH196X+1HUpuyKHreQy4cKkEzhVx9EnPCRyMwe3BkaA2gWVw0FLfbZXHpocUEkHnGL1h3FL7axri1d4Le3VjQhWJbg4ExACZ4gZmfCoVGzqcydoq6fH2i4ooordMEKKK/RShJvQeqN5eIK7dgrQDGIqQkSOQxkT5Vw6X0Q/ar3dw2ptcSAYzHUESCO4Nac0YyhDLaWgAgIThA4RHKqRtqZbNilSoxpdTg658R7PdWRNSWfGJsfTBUznmJKztFurShtBWtWSUpEk1O6S1Fv2G965bqCAJUUqQop+cEEkdZ4VcthTDZXcrMbxISB1CTMx4kU3iKduoKtgCKrTB0yTMmV+1Ka1NIRe3KWo3YeWExwieXnUVWoHIzMpGDiaR2fCdGWk/mU1YA2ByHsFIPQ2027tmG2G0MFDaQlJUlZMDrCwK7Pvv335u2/cc/uVgbTOWJnQXVIBiXHX4/4hP0Y95qV2efinfpB/CKWju1W7UZUxaKPUtrPvXX01tYvEeqzapno2se5dYE8KsXUG7InUs8ZqbSijafTn4j1opHfffvvzdt+45/cr8++/ffm7b9xz+5W7yzzmearjyopHfffvvzdt+45/cr8++/ffm7b9xz+5R5Z4earjyopHfffvvzdt+45/co++/ffm7b9xz+5R5Z4earjxopHfffvvzdt+45/co++/ffm7b9xz+5R5Z4earjxqn7Wvkt/xb/mJpe/ffvvzdt+45/cqO1h2jXV4wth1DIQuJKErB9EhWUrI4jpUk07hgTIPqUKkCU+iiit8wSR0JoN+7Xu7dsuKGZiAEjqonIVI6f1JvbNG8ea/B81oUFAfOjMeJEd6aOxRtAsFFMYy8redZEAA/swfOrvpJCFMuB2N2UKC54YYMz5VjfUEPjE2pplZM55mVatdhs70g81vUsQCJSla0pUrwB4T+tFcGojbSr+1D0bsujjwJzKAfFeEe+tL1O+4oQBK6KA4JMyne2a2VqbdQULSYUlQzFeFMzbohsXNuRG8LSsfWAoYZ/8486WdXVtuUGU2JsYrCiinZs/2e2wtkPXLaXnHUhULzSkHMADgTHM0rLAgyY66jYcCUnVjaXdWjYaUlL7aRCAskKSOgUOI8fbULrTrVcX6wp4gJT6iEyEp7xzJ6mmHtN1Dt27ZVzbIDSm4K0pySpMxMcARPLjVI2easi/usCyQ0hONyOJEwEg8pPPoDVaNWQbAJY62ZFZMh9B6Zes3Q8wrCsdpBHMKB4g/wDEVb9K7WLt1rdoS2yoiFLTJP7OLJP18fOmc/qBo5TeD4K2nKMSQQsd8XGfHjzpD61aHNndO25OINkQeqVAKE94IpI1dp7cxullI4PEizX5T11L2dWrduhVy0h55aQpWPNKZzCUg5ZCJPHjUDtT1FYYYN1bJDWAgONicJCiEykf5SCRkMoqQ1CltsR0zBd0VFftWzZvqum/uSlyd00nEuMiqTATPKczPQU4LvUHR7iCj4K2iRGJAwqHcKGc+PHnRZeqHBir07OMzOVFSOseilWdw6wszu1EA9RxB8xFOfVDZzatMINw0l55aQVlfpBM5wkcMuE8TUntVADI10s5I9oh6Kae1XUdi3aF1bJDYCglxA9X0sgUjlnlAyzqv7MdVEX76y9O6aAKgDGIqmBIzAyJMUC1Sm6BpYPslMorRekNn2j3WygWyGyRktsYVA9ZHHwMg0g9L6LVb3Lluc1IcwZc88vbIpV3K/aO2hq5w1+VoDVvZzZsMpDzKHnSAVqcGLPokHIAcPfVK2q6ks2qE3NsMCCoIW3nAJmCmeHCCOFJdQrNtkm0zKu6LSv2rxsu1RRfOrcfkstRKRIxqOcEjkBx6yKaOlNn1g82UC3baUeC2xhUD5cR2ND3qrYMSadnXdM60V2X2jltPrtzm4hwt9iQrCPI8fOntq9s5smGUpdZQ+6QMa3Biz54Qckjw86lZaqDJka6Wc4mfaKY21fUxqzDdxbjA2teBaJJCVEFQKZ4AwcuWUVz7K9T275TjtwCppohITJGJRzMkZwBGXPFR1V2b4dFt+yVvVnWe4sFlTCgAqMaFCUqjqOR7jOpTWLaLeXjRaUUNtqyWGwQVDoSSTHYRPOmzpnZ3YvtlKGEMrzwrbGEg9wMlDsaQY0cv4R8Hy3m93XHLFiwcek1BGSw7sciTsWysbc8GcqSQZGRGYIq9We1e+Q2EHdOECMa0nF2nCQCfKmZofZ3YstBC2EPLgYluDESe0+qOwpb7VNTW7JSHmPRacOEozOFQE5E8iOvD3IW12NtIkjVZUu4GUvSuk3bl1TryytxXEntwAAyAHQVyUUVo7TKTmFO3Z9tAtlWzbNw4GXWkhMrySoDIEHhMcQaSVFQsrDjBlldprORG7tO19YcYVa2yw6XMnFj1UgGYB5k9uFUjZ/rMNH3W8WCWljA4AM44gjwPLpNfWgNQb28bDraEpbPqqcVhxfNEEkHhPCojTuhH7N3dXCMCokZyCOqSONQRUA2AybvYSLCI/bjX3R6Gt58JQoRISmSs9sPGfGkNrXpj4ZdvXEFIcUMIMSEpASAY5wBXNonRbty6GmEFazyHIdSeAHc1YdK7Ob+3aLqm0rSBKg2rEpPiIE9cppIiVHvzG72WjtxGNqPtEtnbdDdy4ll5tISSswlcD1grhnzB51B7VdeGH2PgtssOYlAuLHqgJOIAHmSQOGUDvSoq1aE2fX100HW20pQoSkuKw4hywiCYPImBS6KI24mMXWOu0CfezfWlOj7klydy6kJXEkiDIVHOM+8HKnBea/aPbb3nwlC8skoMqPbCMx5xSC01oZ60c3b6ChXEdCOqSMiK+dDaIeu3Q0wgrWc45ADmTyHem9SOdxMVdzoNmJ96yaVVeXLr6hG8VkOgiAPIAedOnU/aJavMIS+6ll5CQFhZwgwIlJ4EHpypYaa2e31q2XVtpUgCVFtWIpynMQDA5kTVUpsiWLgekS2PU2SO8aG1PXpm4bFrbKxpKgpxzl6OYSmeOeZPDxziA2aa2J0e+rezuXQAsgSUkHJUcSBJmM+xrz0Ps6vrlsOobShKhKd4rCVDlAg8eUxVf0vot21dU08goWnl1B4EHmO9Cqm3YIM9m7qER/6R1/sGm958IQ5lkhs4lHtA4ecCkFpjSari4cuDkpbhX4Z5ewRX1oPQb945u7dsrVxPIJHVROQFTGntQL20bLriEqQBKlNqxYefpCAQBzPCkiJWcZ5jsey0ZxxGrqttGtLhlO+dSy8BC0uGASOaSciDx61TNq+urN0hNtbqxoSoLWseqSJACZ4xMk8OFLSrfozZtfvthxLaUAiUhxeFR8BBjrnFLpVo24mS61li7QJ07Ltb0WLq23pDLsSoScChwJA5EZGM+FNHS20GxZaKw+h1UeihsypR5DL1fE0gdKaNdtnFNPIKFp4g9+BHIjuK6NAaBfvXN3boxqAkmYSkfrE5Cm9KMdxMVdzqNgE8L7SS3bhdwclrdLnYEqxDyGQ8qe+r20SzuGgpx1LLgHpocMQeeEn1h0pRaw6iXlmjeOoSpscVNqxAeOQIHKYqs02rS0cSK2PUTkRh7VddG7zBb25xNNqxqXGSlQUjDOcCTnzmvDZZri3YrcafJDLpBCgJwKAiTGcEQOcQO9clhs00g62HA2hAIkJcXhUZ7QY65xVW0hYuMOKadSULSYKT/vMd6FVCuwGDPYG6hE0BpraFY27ZUHkvKg4UNHESe8ZJHc0gv8AqC9/8In8Jvd7P62LH766tX9Xbi9UU27eLD6xJASmeEk9a79YtR7yyRjdQkt81tqxAeOQI6cKK0Ss4zzHY9lg3Y4EcWg9odlcNBa3kMrj0kOGCD2JyUOhFLjarrg3erbatziaaJUVxGJREejOcAc+c9s6CBNXG12ZaQW3vN2hMiQhS4WfKIHgSONRFVdbbiYzbZYu0CU2ive+s1suKbdQULSYUk8RXhWiZoV9tRiGL1ZE+E5/VXxRRCavtgnAnBGDCMMcIjKPKl7tvSj4G0TGPfDB14GY7Uv9W9od3ZthpJS42n1Q4CcPYEGY7VDawaffvXN4+vERkkDJKR0SOX21kr07K+TNtmpVkwO8ZOwlLeG5OW9xJ8cMe6ZprHvWWtC6XetHQ8wsoWPYQeIUOY7VZtMbTb24aLUoaChClNghR8yTE9qLaGZ8iFWoVUwZB6RDPw9YH4j4SekYcefaInyrTLYEDDGGBEcI5RWTquOgdpF5atBoFDiUiE7wElI6SCCQO9TupLgY9JCi5UJz6y67dUt/B7cmN7voSeeHArF5Tgrz2Epb3NyRG93iZ64cOXlOKlfp7Tj147vX14lRAHBKR0SOQr50Hpl60dDrC8CwIPMEcYUOYyHsp9E9LZmLrDq7/SaiVEZ8Oc1mJgMfDgDHwb4V5bvee7D9VTmn9pF5dNFolDaFCFbsEFXaScge1U6lRUUBzHfcr4xNZ0qtu4RgtTlvMS464YE+UxVU0HtLvbZoNShxKRCS4CSByEg5gd6remtMPXbpdfWVrOXYDjCRyHaoVUMr5MnbqFZMCNzYalv4I8RG835C+sYU4fLj5zTEuAnArHGHCcUxERnM8orMer+n37JzeMLwkiFA5pUOihzqc1h2i3l20WlFLaFCFhsEFQ6Ekkwegos07M+RCvUqqYPeROgAz/1BnF+J+Ep4x6uPKeUcJrTVZNq66K2n3zLQblDkCEqcBKh0kgjFHfpU76S+CJCi5UyDLHt2S3/hjlvTj8cOXHz+2pnYmEfAVlMY98rH14DDPlSa0vpR26dU88srWrnyAHAAcgOldGrusL9i5vGF4SRCknNKh0UPtpmk9PbmIXjq78cTS9+Ebpe8jBgVinhEZz5VnHUoNnSNtjjd74ceHPD9cV3ay7QLu9b3Sylts+slsEYuyiTJHaqnSppKqQfWF1wZgR6TWdJrbqEb+2IjHu14usYk4Z/8qiNG7Ub5poNkocgQla0kqEZZmfSPc1UtJ6RduHFOvLK1q4k+4dAOgqNNDI2TJ3ahWTAjx2OJb/6ckojEXF7zrinKf2cPlVq08GzbPb6N1ul45jhhM8cqznq1rNcWCyphUBUYkqEpVHCR1HWpHWbX67vUbtZShs8UNgjF84kkkdqTadi+fSNNSoTHrOfZyGzpG13sYd5lMRiwnBM/rR5xWkayalRBBBIIMgjiCOYq8Wm1W+Q1gJbWoCA4pPpecEAmpX0s5BEhp7lQEGSG3JLYumcMbwtHeR0xQie/reyltXRpC+cfcU66orWsypR/3w5RXPV9a7VAlFjbmJhRRRU5CFFFFKEKKKKcIUUUUQhRRRShCiiinCFFFFEIUUUUoQooopwhRRRRCFFFFKEKKKKcIUUUUQhRRRShCiiin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xQSEhUUExQWFRUWFhwaGBgYGBgfHRwiGhwgGCIgGx8YHigiHB8lIB0cITEiJSwtLjAuGx8zODMsNygtLisBCgoKDg0OGxAQGzIkICY0LDQ1NDgyLTQ3NDQsNywsLCw0LCwsLCwsLCwsNCwsLCwsLCwsLCwsLCwsLCwsLCwsLP/AABEIANQA7gMBIgACEQEDEQH/xAAcAAACAwEBAQEAAAAAAAAAAAAABwUGCAQDAgH/xABJEAABAwICCAIEBw4FBQEAAAABAgMRAAQSIQUGBxMxQVFhcYEiMpGxFDQ1cnOhwRYXIzNSU1RigpKys9LTJELR8PEVg6LC4SX/xAAaAQACAwEBAAAAAAAAAAAAAAAAAQIDBAUG/8QAMBEAAgIBAwIFAwQBBQEAAAAAAQIAAxEEEiETMQUUQVFxMoGxIjRhwbIzNZGh8CP/2gAMAwEAAhEDEQA/AF3RRTx0Ds30e7bMuLaUVLaSpR3jgzIBOQNdSywJ3nIrqNnaI6inNrns/sbexuHmm1BxCJSS4swZA4EwaWWqegF31ylhBwzJUqJwpHExzPAAdTSW1WBaN6WVgvvIainq5slsS1gBdC4/GY5M90kYY7RSb1h0OuzuHLdyCpBGY4EEYgR4g0Jar8CFlLIMmR1FNbUPZk08wi4uyo7xOJLSSUgA8CojMkjOBETzrg2i7O02bfwi2Ki0CAtCjJTJgEHiUzAM9aQuQttjNDhd0XFFTmp2ri9IXIZScKQMS1x6qQQPaZgD/Smxc7JLItYEF1DnJ0qkz3T6pHgBTe5UODFXQzjIiLoru03otdq+4w56zaoJHAjiCOxEGmfqXstZWwh68KlKcSFJbSrCEgiRiIzKufGBTexVGTElTOcCKKimFtH2fpskC4t1KLRVhUhWZRPAg80zlnmMuNV7UjVdWkLjdBWBCU4lriSBMQB1NAsUru9IGpg231leop53+yWyU0UtFxtwDJZWVSeWJJyI8IpL6V0eu3ecZc9dtRSY4ZdOx40q7VftHZSyd5yUU4dUdlTJZS5eFS1rSDu0kpCJzzIzKvq7c6rW0bUEWADzClKYUcJCs1IJ4Zjik8Os9aQuQttEbUOF3GUOirLqJqmrSL5RJQ0gS4scc+ATOWI/VTM0nsktFNYWVONugZLKioE/rJOUfNih7lU4MEodxkRHUV0X9otl1bSxC21FKh3BjLrTf1Y2TsBpKrzEt1SZKEqKUonOPRzJHMzHapPYqDJka6mc4ETFFXfaPqMNH4HWlKUy4rDCuKFRIBI4ggGD2ri2f6oHSLygpRQ00AVqAzOImEpnIEwc+UUdRdu70gam3bPWVWinhpjZLaLaItytp0D0SVFSVH9YH/1jjSVftlIcU2oQtKigp7g4Y750V2q/aFlTJ3njRTq1e2TW6WgbsrcdUMwlRSlHYYcyR1Psqj7Q9STo9SVtqUthwwkqjEk8cKoEHqD/ALMVuRmwJJqHVdxlNoooq6UwrT2qp/wdt9Cj+EVmGvZN24Mg4sD5yv8AWqbauoBzLqbenniaI2kH/wDMu/ovtFJ7Zjp9uzvQp04W3ElClckyQQT2yjzqN0XoS+u0kstvOo4EycOWcSogHwqMvrJxlZbdQptY4pUCD9fLvUa6gFKZk7LSWDgTUTmkGkt71TqA2BOMqThjrMxFZ42g6bTe3zjrf4sBKEHqEjj5kk+EVAW1upxQQ2lS1KOSUgkk9gOdSmktVry3RvHrZxCPyoBA5elhJw+ccqK6lrOcwtuaxcAcR3bOdZGrq0aQFJDrSEoWicxh9EETxScjPeKi9resrLdo5bJWlTzsApBBKUyFEqjhkIE9aRo61L6K1Xu7lJWxbuLQJ9IAAGOhURiPhUegqtuJj8wzLtA5k7sp1gbs7xW+UEtut4Co8EkEEEnkOIPiKer+kWkNl1TiA2BixlQwx1nnWXLu1W0socQpCxxSoEEeRotLRbqkttoUtZPopSCT5AVKygOd2Yqryg24kprrpZN5ePvIEIWYTPEhIwgnpMTHenvqXrOze26ClaQ6lADjcjEkgRMccJ5GkLpTVe8tkBb9u4hBj0iAQJzzKSY86iQefOm9SuoAPaJLWrYkjvHVtg1lZTbG1QpK3XCMQBBwJBmVdCeA51T9kmsLVpcrS8oIQ8kJxnIApMiTyBmJ4VXNF6q3lwjGzbOLRn6QAAMdMRE+VRl1bLbWUOJUhaTCkqBBHiDQta7SmYPa28PiakvdJMstlxx1CEASVFQjy6+ArN2t2lxd3jz6RCVq9GeiQEifECajrKzceUG2kKcUeCUgk98hw7mu/S2rV3bJCn7dxtJj0iAU58iUkgHsaVdS1nvzHba1g4HEf+p+sbN5boWhQCgkBaJ9JJA4EdOh51TdsmsjJY+CNrStxS0qWEmcAQcUGOBJjLpSdHXn1qY0dqnePt7xq2cUjkoAAHOPRkjF5Tz6VEUKrbiZI6hnXaBLTsf1jatXnGn1BCXgMK1ZAKTOSicgCDxPMd6cukdKssNF11xKUJEySPq6k8gONZcfZUhRQtKkqSYKVAgjxBzFelhYOPrDbLanFwYSkEmOJ8B3707KAx3ZkatQUG3E69MaV3127cpEYni4kH50ifYJrROresTF6ylxpaZgY0SMSDGYUOX21njS+rl1agG4YW2kmAogFM8YxJJE1FVKypbAMGRruasnI7xubZ9ZGlNJtG1JWveBTkEHBhBhJ6KJPsB61F7GtY2rdx5h5QQHikoUogDEJBBJ6yI8DVRsNUb15veNWrikRIMASOHogkE+VRDrRSSlSSlQMFKgQQRyIOYPagVrs2Axta2/eRNRaV0uzbNlx5xKEjqRJ7JHM9hWbNJ6VLt2u5wwVPbwJ8FSAfICa59H6OduFhDLa3VRklAJgfYK6dMavXVrHwhhbYPAkSk9sSZE9ppVVLWe/MLbWsGccCaM0Bp5m8ZS60sEH1hIlJ5hQ5Ef/aWu2bWVl1Ldq0tLikrxuFJkJgEBMjLFxkcqVX/FTdrqhfON71Fq6URIOGCR1Sk+kR4CorQqNuJkm1DOu0CQlFfTiCkkKBBBggggjxB4V81pmWFfbSQVJBMAkAnoCYr4oohNWWFqhptDbYAQlICQOECl7tvsWzatukDeJcCQrKSCDI8OdVfVnao/bNBp5sPhIhKsUKA5A5EGOvHxqu6362v6QcCnYShE4G08EzzJ4qPc+UVjrocPkzdZehTAl72F2TZFw6QC6ClA6hJE5eJ91NZxsKBSoAgiCDzBrM+q+sj1g9vWSM8loV6qx0PTsRw+qrjpja8840UMspZWoQV4sRHzRAz7n2UW0uz5EKb0VMGUy/sW0362Un8ELnADn6uOPqGVaXtbdLaEoQAlCUhKQOAAECKykozxznjTF0BtZfZaDbzQeKRCV4sKoHDFkQfGp31MwGJXp7VUnPrJ3bpZt7hh7IO73AOpSUqUfYQPbXnsLsm93cPQC7jCJ5hOEKy6SSfGB0pe6261PaQcC3YSlOSG0+qmfHiTzPur51V1ne0e6XGSCFCFoV6qh9h6Gn0m6W31h1l6270mlX2UrSULAUlQgg8CDyNZkZsWzfBjF+B+FbvFP+TeYZn5vOrjp/ay+80W2WgwVCFLxYlAfq5ADxpcxRRUyg5hqLVbGJrFpsJASkBKQIAAgADkKVO3WxbAt3gAHCpSCREqTGITzMHh841G6E2uPtNBD7QeUkQF4sJPzsjJ7iqfrRrI9fu7x4j0RCEJ9VImYHU9SePsquql1fJll16MmBGfsNs2xbPOiC6p4oUeYSlKSB9ZPn2piX1sh1tbbgCkLSUqB4EEQaznqhra/o9wqahSF+u2rgqOBkcCOvvqyax7VnrhotMtBjGIUvFiVByITkMPjx99FlDs+RCq9FrwZU9B2Ta79plRlo3AQSeaccfWMvOtNISAAAIAEADlWTkKIIIyIMgjlFMvRW2B5DQS8yl1YEBYVhxfOEHPuPYKnfUz4xIae1VyDOrbpZNhVu6IDqsSVdSlOYJ8CY86mNidk2LNboA3i3ClRykBMQOw50p9ZtYXr54uvHslI9VA6J+0867NT9b39HrJbhbavXbVwPcH/Krv7aZqbpbfWIXL1d3pND6UtG3mXG3QC2pJCp6Rxz4Rxms5anWTbt/btuQWy7BngQJIB6yQB51Y9adqL900WWmwwlQhagqVEdAYASDz5+FUJpZSQpJIKSCCOIIzBFFNTKpz6wvtVmGPSawAjIZCkxtys0IuLdxIAW4heOIzwFME9/SIntX1o3bC8hoJdYS44BGMKw4u6hHHw+qqLrBpx69eLz6gVEQABCUjokdPrqFNLq+TJ33oyYEcuxuybRYBxIGNxat4efonCB5Dl371atYrJt62ebdjAptUk8oEz4jj5UhNTNdX9HFQQA40syptRIE8JSRwPvqV1t2mvXjRZbbDLaxC88SlA8pgADr17Unoc2ZjS9BXgyD2fWbb2kLZDsFBXJB4EpSVAeZAy8q0nWULd5Ta0rQSlSFBSSOIKTII8DTLtNsbwbhy3QtwD1gopSe5TBjwBqeoqZyCJDT2qgIM5tt1k2i7aWiAt1slwD9UgJUfESP2aXNSGndMu3jynnlStWWWQAHAJHICo+r61KqAZntYMxIhTV1B2aNPsJfu8Z3maG0qKfR5FRGcnjHhSqp+bNdbGbi1bZUtKHmUhKkqIEgZBSeoj2HymrUMwX9Mt0yqW/VKltC2bt2zCrm1KghH4xtSicpjEknPxBqlao6vLv7lLCSEiCpauiREkDmcwB4029qetTLVo5bpWFvPJwYUkHCk8SqOGWQHOlrs11hRZXgW6YacSULP5MwQo9gRn2M8qVbOayfWStWsWgenrGavZPYbvCA6FxG83ipnrh9Xyik1rJoZdncuMLzKDkfyknMEeI+ua0m5phhLZdLzYbAnFjTEe2s8696dTe3rjyJ3cJQiRBwpHE+Jk+YqGnZyTntJ6lUCjHeV+iiv2tkxScstTr55tLjVstaFiUqBRBB55qmvf7gtI/ojntb/AK6duzz5MtPoU1YqwtqWBIxN40qkZmcPuD0j+iOe1v8Aro+4PSP6I57W/wCutH0UvNN7R+USZw+4PSP6I57W/wCuj7g9I/ojntb/AK60fRR5pvaHlEmcPuD0j+iOe1v+uj7g9I/ojntb/rrR9FHmm9oeUSZw+4PSP6I57W/66PuD0j+iOe1v+utGuHI+BpWnT9z+fX9X+lZdT4r0Mblzn/3vN2j8G81na2MY/wC/tKJ9wWkf0Rz2t/10fcFpH9Ec9rf9daMZMpHgPdX3Wrzbe0xHSJ7zOH3B6R/RHPa3/XXLpLVO9t2y69brbbTEqJRAkwOCieJrTNU/a18lv+Lf8xNSTUszAYkH0yqpMz5Vx2baoJ0g8sukhloDFhMFRVMJB5cCSfDrVOpg7I9aWrRxxl9WBDxSUrPqpUmR6XQEEZ9q02lgh295lpClxu7S8aW2V2LjRSyhTLkeisLWoTyxBaiCPCDSOubJbbqmVD8IlZQR3Bw5dc60npfWm0tmy448iBwCSFKUeiQnMms56R0op25XckAKU7vI5D0sQHeIAqjTs5zmX6lUGMRy6B2V2bbQ+EpLzpAxErWAk8wkII9pmqJtL1ITYFDjBUWFnDCjJQrjE8wR16U29Xtb7W7aDiXUJVAxoUoBSTzBB5d+Bpc7YNbGbgItmFBwIVicWnNMwQEg8zzMdu8Qqaw2YMstSoV5EWNFFFbpghRRX20kFSQcgSAT2nP6qUJL6F1Uu7tJWwwpafyskg+BURPlUfpLRztuvdvNqbWBOFQ5HmOo7itRWNshptDbYAQlICQOEAZUv9t9s2bRpwgbxLsJPOCDI7jIHyrKmoLPjE2PpgqZzzEzaWq3VpbbSVrUYSlIknnkKmNK6m3ts2XHbdaUASVApUB44SY86vuwq0bIuHSAXQUpHCQkicukn3U11oCgQRIIgg85os1BVsARVaYOmSZk2v2u/WG3Q3dPob9RLqwmOgURz6cK4K1A5mQjBxNI7PPky0+hTVhqvbPPky0+hTVhrkv9RnZX6RCiiioxwoooohCiiuS70oy0rC44lComCYMf7FJmCjJOJJUZjhRmdLvqnwNJs03WrtDqFKbUFjMSDOcUoSodRXG8VIOwj+f6nofA1I6gP8f3GTrNfuM2yVtqwqxJEwDkQeoqK1T04+9cYHF4k4FGMKRmCOg712a6/E0fPR7jUFqJ8a/7avemrLrHGrVQTjiVaems6F3KjP6ucc/8xiVT9rXyW/4t/wAxNXCqfta+S3/Fv+Ymu1V9Y+Z5636G+DM+UUUV1ZyJ36F0I/drwW7RcUBJiAAO5MAV3ae1Qu7MYn2SEflpIUnzI4edN3Y4w2nRyVIAxrcVvDzkGAD4CKtWn2W12z6XY3ZaXinkMJz8uNY21BD4xxNi6YFM55mW4mrRZ7PtIOt7xNuQkiQFKSlR8EqM+2K8NnbDbmkbVL0FJXMEZFQSSkGf1gPOBWkqnfcUOBI0UBxkzKFwwptRQtJSpJhSSIIPcV50yduLDYumVJjeKaOOOgVCSe/rDypbVdW25QZRYmxisKKKbmz3Zuy4wi4uwVlwYkNyQEp5YozJPHtlSewIMmFdZc4EgNX9qd1bNJaWhD4SISpRIUAORI9bxqv6161P6QcC3iAlOSG0zhTPPue/arztI2eMsMKurUFARGNuZTBMSmcwRIyqi6mavG/uksBWFMFS1cwlPGO5kDzmoIayN4Ets6oOwmeGrmn3rF4Osqg8FJPqqHRQ+3iKtmmNrN080W220MlQgrSVFUfqzwPemA5sx0eWsAaUDH4wLVi8eMHwiknrPoVVlcuW6ziwEQqIxJUJB+zxBpK1dp7cxsttS9+JFk0V+V+1omaaR2efJlp9CmrDVe2efJlp9CmrDXIf6jOyv0iFFFFRjhRRRRCFL3X340Pok/xKphUvdffjQ+iT/EqsHiX+h9xOt4N+5+xk7qD8WV9Kr3Jqw/B0fkp9gqvag/FlfSq9yastXaQf/BfiZteSNS+PeVzX34sPpE/bVe1E+Nf9tXvTTAfYSsQtKVDjCgCPrrzYsWkGUNoSYiUpSD7QKrs0he8W57Yl1OvWvStQRyc8/M6Kp+1r5Lf8W/5iaidZ9IOpunUpdcSARAC1AD0U8ADX1rk6pWgVqUoqJwSSSSfww5mrtLqxZqOmB2P4OJn1uhanSi0nO4fkZiQooq5bNNUU6QeWXTDLOHEBxUVTAnkPRJJ8K7zMFGTPOIpY4Ei9VNbLjR6lFkgpX6zas0kjgex7ipTWnaNdXrZahLLSvWSiSVdio8u1M7SuzKxdbKW29yv/ACrQSYPcKMEdqRF1YLbeUyofhErwEd5w5eJqlGrsOccy+xbKxtzxPBtZSQoEggggjiCMwRTAs9rl2hrAtDbiwI3hkHzAyJ9lXfQGzCzaaSH0b50gFSiSAD0SAchVE2oalIsSh5idy4cJQc8CuOR5pI68I75LqV2NtIj6dtS7gZTdLaTduXVPPLK1q4k/UAOQHQVx0UVoHEyk5hT52b64sPWrTLjiW3mkhBSpQGIDIFMxM5ZdaQ1BFV2Vhxgy2q01nIjx2oa4MItXLdpxLjrycJCFAhKTkSSMuEiO9LjZxrEmxvAtyd0tJQsifRnMKjnBH1muPQWpt5doxsMkozhSiEgx+TPHpllNRuldGO2zhafQW1gAweh4EEZEdx0NRStApTMm9jlg+JpRzWG1S3vTcNYInFjT48jM9qz/AK96dF7euPIEIyQieOFOUnxMnzqGsLBx9xLbSCtxXBKRJ/8Ag71OaW1GvrZveuMHABKikhWHOPSCcx7qVdS1nvzHZa9q8DiVyv2vyv0VomaaR2efJlp9CmrDVe2efJlp9CmrDXIf6jOyv0iFFFFRjhUNrZerZt8basKsSROXPxqZqva9fFT89NUakkUsR7GatEobUICMjIkPqzp1924QhbmJJCpEDkJ5CujW3Qjzz4W2jEndpEyBmCo8/EVDam/G2/BX8JplVh0ieYoK2E9509db5TVBqlA/T7fyfaQmqNg4wwUuDCouExIORA6eFTdFFdKtBWoUek491ptcu3cwoooqcqiw1s+NveKf4E10a2/ICv2P5wrw1sSfhb2R4p5fqJr31t+QFfsfzhXK8N/et8n8zu+Lf7cnwP8AExJ1f9kmtTdm640+rC29hIUeCVJkZ9AoHj+qKoFFerdQwwZ4pHKNkTSumNcbO3aLin215SlKFJUpXYAH31ni+0mp25VcEDEp3eRyHpYgPAZCvTQOgX7xzd27ZWR6x4JTPNR4D/mu7WLU27skhb7foHLGg4kgngDHCqq0Ss4zyZdZY9gzjgR46v66Wl02Fh5CFQMSFqCSk/tHMdxS42t63tXOC2t1BaUKxLWOExASnrHEnw70tYq22mzjSDjW8DIAIkJUoBZ58D170hSlbbiZI3PYu0CVKivW6tltrUhxJQtJhSVCCD3ryrRMsK+2gCoA5AkSe05/VXxRRCautGkoQlKICEpATHCAMojtS+23sINo0sgY0ugJPOCDI7jKfKqTq3tNurRoNFKHkJEJxlQUB0xDiPEedQWs+sz9+4FvkQmcCEiEpnpz5DM1jroZXyZus1CMmBGHsJYbw3K8t6FJT3CYn6z7qapTORzBrMGr2nnrJ0OsKhUQQc0qHRQ51a9L7V7t5otoQ2ziEKWnEVfs4sk/XTtoZnyIqdQipgyo6wNIRdPpa9RLqwmOgUf+K4K/K/a1iYicmaR2efJtp9CmrDVH0M+pvQdupCilQZbgjjmoCuPV7Sz67lpKnVqSVZgnjka8/qdWtd3TI7/2cT0+l0D3UG0EYH9DMYlFFFaJinGdKsfnmv30/wCtROvJm1n9dNL659Zfzle8022WUrbQFJChhTkRPLvXNpvbVq6EY4/M7Oo0q6F67Ac8/jEXmpvxtvwV/DTLrwasm0mUtoB6hIBr3rTpNOaE2k55mPX6samwOBjjH5hRRRWmYoUUUUQhVP2tfJb/AIt/zE1cKp+1r5Lf8W/5iasq+sfMhb9DfBmfKKKK6s5EfOxttsaOBRGIuL3nCZByB/ZiPGrZpxtCrZ4ORuy0vFMRGEzxrOmrGtNxYLKmFCFRjQoSlUdRkZ7gipHWbaDd3re6WUNtn1kthQxfOKlEx24VibTsXzNqalQmPWc2zlDatI2odjDjyxRBUEkpmT+VEd4rSNZNSogggkEGQRxBGcir1a7V75DeAhlZAgLUhWLzhQBPlU76WcgiQ09yoCDO3bi22Ltkp/GKZ/CeAVCSe/rDwApb11aS0g5cOqddUVrWZJPs8gBlFctX1rtUCUWNuYkQpv7PtnDC7dNxdpK1ODElBJCUpPAkCCVHjnlwy50oKeWzfXe3ctm2HnEtPNJCfTISFgcCknKY4jjVWoLBf0y3TBS36pDbR9nbDLCrm1Bb3YlbckpI4SmcwR7KompWrhv7pLOLAkAqWrmEiJjuZimdtP11txauWzLiXXXRhVgVIQk8cRTlJGUd6XWzzWNNjeBxyd0tJQ5HIHMKjnBHsJpVl+mfeStFfVHt6xuL2aaOLeDckGIxhasY7yTE+UdqSWtWg1WV05bqM4SClX5SVZg/Ye4NaEc1ssktb03TOCJkLST4AAyT2iaQWuunfh144+AQgwlAPHCkQJ7kyfOoacuSc9pPUhAox3kFX7X5X7WyYo9tHfILH0Lf8QqK1Y+NM/O+w1K6O+QWPoW/4hUVqwP8Uz877DXj/EP3i/b8me78L/YP9/8AESf1w0w8y8EtrKRgBiB1PUVIal6QcebcLiiohYAmOgPKoHX34wn6Me81KbPPxTv0g/hFOuxzrSuTjn8SN1VY8ODBRnjnH8ykXPrL+cr3mm9afi0fNHupdv6rXRKiG+JMemjmT3pi26SEJB4hIB9lHhtboz7gR2/uR8YursRNjA9+x+J6UUUV1pwoUUUUQhRRRRCFU/a18lv+Lf8AMTVwqn7Wvkt/xb/mJqyr6x8yFv0N8GZ8q77LtUUX7rinpLLITKQYxqVMAkcgBJjtVIq97KtbW7F1xt8w09h9POEKTIkjoQcz2FdG3dsO3vOZTt3jd2jL0xs6sXmihLKWVR6K2xBB6n8rwNIS80ett9TCh6aXC34mcIieR+2tB6V18sGGyv4Q26eSGlpWonwScvE5Vn6+0kt24VcGAtTm8jkDOIDuBkPKqNPv5zNGp2cYjz1f2b2bDQS60l9wgY1OZ588I4JH196X+1HUpuyKHreQy4cKkEzhVx9EnPCRyMwe3BkaA2gWVw0FLfbZXHpocUEkHnGL1h3FL7axri1d4Le3VjQhWJbg4ExACZ4gZmfCoVGzqcydoq6fH2i4ooordMEKKK/RShJvQeqN5eIK7dgrQDGIqQkSOQxkT5Vw6X0Q/ar3dw2ptcSAYzHUESCO4Nac0YyhDLaWgAgIThA4RHKqRtqZbNilSoxpdTg658R7PdWRNSWfGJsfTBUznmJKztFurShtBWtWSUpEk1O6S1Fv2G965bqCAJUUqQop+cEEkdZ4VcthTDZXcrMbxISB1CTMx4kU3iKduoKtgCKrTB0yTMmV+1Ka1NIRe3KWo3YeWExwieXnUVWoHIzMpGDiaR2fCdGWk/mU1YA2ByHsFIPQ2027tmG2G0MFDaQlJUlZMDrCwK7Pvv335u2/cc/uVgbTOWJnQXVIBiXHX4/4hP0Y95qV2efinfpB/CKWju1W7UZUxaKPUtrPvXX01tYvEeqzapno2se5dYE8KsXUG7InUs8ZqbSijafTn4j1opHfffvvzdt+45/cr8++/ffm7b9xz+5W7yzzmearjyopHfffvvzdt+45/cr8++/ffm7b9xz+5R5Z4earjyopHfffvvzdt+45/co++/ffm7b9xz+5R5Z4earjxopHfffvvzdt+45/co++/ffm7b9xz+5R5Z4earjxqn7Wvkt/xb/mJpe/ffvvzdt+45/cqO1h2jXV4wth1DIQuJKErB9EhWUrI4jpUk07hgTIPqUKkCU+iiit8wSR0JoN+7Xu7dsuKGZiAEjqonIVI6f1JvbNG8ea/B81oUFAfOjMeJEd6aOxRtAsFFMYy8redZEAA/swfOrvpJCFMuB2N2UKC54YYMz5VjfUEPjE2pplZM55mVatdhs70g81vUsQCJSla0pUrwB4T+tFcGojbSr+1D0bsujjwJzKAfFeEe+tL1O+4oQBK6KA4JMyne2a2VqbdQULSYUlQzFeFMzbohsXNuRG8LSsfWAoYZ/8486WdXVtuUGU2JsYrCiinZs/2e2wtkPXLaXnHUhULzSkHMADgTHM0rLAgyY66jYcCUnVjaXdWjYaUlL7aRCAskKSOgUOI8fbULrTrVcX6wp4gJT6iEyEp7xzJ6mmHtN1Dt27ZVzbIDSm4K0pySpMxMcARPLjVI2easi/usCyQ0hONyOJEwEg8pPPoDVaNWQbAJY62ZFZMh9B6Zes3Q8wrCsdpBHMKB4g/wDEVb9K7WLt1rdoS2yoiFLTJP7OLJP18fOmc/qBo5TeD4K2nKMSQQsd8XGfHjzpD61aHNndO25OINkQeqVAKE94IpI1dp7cxullI4PEizX5T11L2dWrduhVy0h55aQpWPNKZzCUg5ZCJPHjUDtT1FYYYN1bJDWAgONicJCiEykf5SCRkMoqQ1CltsR0zBd0VFftWzZvqum/uSlyd00nEuMiqTATPKczPQU4LvUHR7iCj4K2iRGJAwqHcKGc+PHnRZeqHBir07OMzOVFSOseilWdw6wszu1EA9RxB8xFOfVDZzatMINw0l55aQVlfpBM5wkcMuE8TUntVADI10s5I9oh6Kae1XUdi3aF1bJDYCglxA9X0sgUjlnlAyzqv7MdVEX76y9O6aAKgDGIqmBIzAyJMUC1Sm6BpYPslMorRekNn2j3WygWyGyRktsYVA9ZHHwMg0g9L6LVb3Lluc1IcwZc88vbIpV3K/aO2hq5w1+VoDVvZzZsMpDzKHnSAVqcGLPokHIAcPfVK2q6ks2qE3NsMCCoIW3nAJmCmeHCCOFJdQrNtkm0zKu6LSv2rxsu1RRfOrcfkstRKRIxqOcEjkBx6yKaOlNn1g82UC3baUeC2xhUD5cR2ND3qrYMSadnXdM60V2X2jltPrtzm4hwt9iQrCPI8fOntq9s5smGUpdZQ+6QMa3Biz54Qckjw86lZaqDJka6Wc4mfaKY21fUxqzDdxbjA2teBaJJCVEFQKZ4AwcuWUVz7K9T275TjtwCppohITJGJRzMkZwBGXPFR1V2b4dFt+yVvVnWe4sFlTCgAqMaFCUqjqOR7jOpTWLaLeXjRaUUNtqyWGwQVDoSSTHYRPOmzpnZ3YvtlKGEMrzwrbGEg9wMlDsaQY0cv4R8Hy3m93XHLFiwcek1BGSw7sciTsWysbc8GcqSQZGRGYIq9We1e+Q2EHdOECMa0nF2nCQCfKmZofZ3YstBC2EPLgYluDESe0+qOwpb7VNTW7JSHmPRacOEozOFQE5E8iOvD3IW12NtIkjVZUu4GUvSuk3bl1TryytxXEntwAAyAHQVyUUVo7TKTmFO3Z9tAtlWzbNw4GXWkhMrySoDIEHhMcQaSVFQsrDjBlldprORG7tO19YcYVa2yw6XMnFj1UgGYB5k9uFUjZ/rMNH3W8WCWljA4AM44gjwPLpNfWgNQb28bDraEpbPqqcVhxfNEEkHhPCojTuhH7N3dXCMCokZyCOqSONQRUA2AybvYSLCI/bjX3R6Gt58JQoRISmSs9sPGfGkNrXpj4ZdvXEFIcUMIMSEpASAY5wBXNonRbty6GmEFazyHIdSeAHc1YdK7Ob+3aLqm0rSBKg2rEpPiIE9cppIiVHvzG72WjtxGNqPtEtnbdDdy4ll5tISSswlcD1grhnzB51B7VdeGH2PgtssOYlAuLHqgJOIAHmSQOGUDvSoq1aE2fX100HW20pQoSkuKw4hywiCYPImBS6KI24mMXWOu0CfezfWlOj7klydy6kJXEkiDIVHOM+8HKnBea/aPbb3nwlC8skoMqPbCMx5xSC01oZ60c3b6ChXEdCOqSMiK+dDaIeu3Q0wgrWc45ADmTyHem9SOdxMVdzoNmJ96yaVVeXLr6hG8VkOgiAPIAedOnU/aJavMIS+6ll5CQFhZwgwIlJ4EHpypYaa2e31q2XVtpUgCVFtWIpynMQDA5kTVUpsiWLgekS2PU2SO8aG1PXpm4bFrbKxpKgpxzl6OYSmeOeZPDxziA2aa2J0e+rezuXQAsgSUkHJUcSBJmM+xrz0Ps6vrlsOobShKhKd4rCVDlAg8eUxVf0vot21dU08goWnl1B4EHmO9Cqm3YIM9m7qER/6R1/sGm958IQ5lkhs4lHtA4ecCkFpjSari4cuDkpbhX4Z5ewRX1oPQb945u7dsrVxPIJHVROQFTGntQL20bLriEqQBKlNqxYefpCAQBzPCkiJWcZ5jsey0ZxxGrqttGtLhlO+dSy8BC0uGASOaSciDx61TNq+urN0hNtbqxoSoLWseqSJACZ4xMk8OFLSrfozZtfvthxLaUAiUhxeFR8BBjrnFLpVo24mS61li7QJ07Ltb0WLq23pDLsSoScChwJA5EZGM+FNHS20GxZaKw+h1UeihsypR5DL1fE0gdKaNdtnFNPIKFp4g9+BHIjuK6NAaBfvXN3boxqAkmYSkfrE5Cm9KMdxMVdzqNgE8L7SS3bhdwclrdLnYEqxDyGQ8qe+r20SzuGgpx1LLgHpocMQeeEn1h0pRaw6iXlmjeOoSpscVNqxAeOQIHKYqs02rS0cSK2PUTkRh7VddG7zBb25xNNqxqXGSlQUjDOcCTnzmvDZZri3YrcafJDLpBCgJwKAiTGcEQOcQO9clhs00g62HA2hAIkJcXhUZ7QY65xVW0hYuMOKadSULSYKT/vMd6FVCuwGDPYG6hE0BpraFY27ZUHkvKg4UNHESe8ZJHc0gv8AqC9/8In8Jvd7P62LH766tX9Xbi9UU27eLD6xJASmeEk9a79YtR7yyRjdQkt81tqxAeOQI6cKK0Ss4zzHY9lg3Y4EcWg9odlcNBa3kMrj0kOGCD2JyUOhFLjarrg3erbatziaaJUVxGJREejOcAc+c9s6CBNXG12ZaQW3vN2hMiQhS4WfKIHgSONRFVdbbiYzbZYu0CU2ive+s1suKbdQULSYUk8RXhWiZoV9tRiGL1ZE+E5/VXxRRCavtgnAnBGDCMMcIjKPKl7tvSj4G0TGPfDB14GY7Uv9W9od3ZthpJS42n1Q4CcPYEGY7VDawaffvXN4+vERkkDJKR0SOX21kr07K+TNtmpVkwO8ZOwlLeG5OW9xJ8cMe6ZprHvWWtC6XetHQ8wsoWPYQeIUOY7VZtMbTb24aLUoaChClNghR8yTE9qLaGZ8iFWoVUwZB6RDPw9YH4j4SekYcefaInyrTLYEDDGGBEcI5RWTquOgdpF5atBoFDiUiE7wElI6SCCQO9TupLgY9JCi5UJz6y67dUt/B7cmN7voSeeHArF5Tgrz2Epb3NyRG93iZ64cOXlOKlfp7Tj147vX14lRAHBKR0SOQr50Hpl60dDrC8CwIPMEcYUOYyHsp9E9LZmLrDq7/SaiVEZ8Oc1mJgMfDgDHwb4V5bvee7D9VTmn9pF5dNFolDaFCFbsEFXaScge1U6lRUUBzHfcr4xNZ0qtu4RgtTlvMS464YE+UxVU0HtLvbZoNShxKRCS4CSByEg5gd6remtMPXbpdfWVrOXYDjCRyHaoVUMr5MnbqFZMCNzYalv4I8RG835C+sYU4fLj5zTEuAnArHGHCcUxERnM8orMer+n37JzeMLwkiFA5pUOihzqc1h2i3l20WlFLaFCFhsEFQ6Ekkwegos07M+RCvUqqYPeROgAz/1BnF+J+Ep4x6uPKeUcJrTVZNq66K2n3zLQblDkCEqcBKh0kgjFHfpU76S+CJCi5UyDLHt2S3/hjlvTj8cOXHz+2pnYmEfAVlMY98rH14DDPlSa0vpR26dU88srWrnyAHAAcgOldGrusL9i5vGF4SRCknNKh0UPtpmk9PbmIXjq78cTS9+Ebpe8jBgVinhEZz5VnHUoNnSNtjjd74ceHPD9cV3ay7QLu9b3Sylts+slsEYuyiTJHaqnSppKqQfWF1wZgR6TWdJrbqEb+2IjHu14usYk4Z/8qiNG7Ub5poNkocgQla0kqEZZmfSPc1UtJ6RduHFOvLK1q4k+4dAOgqNNDI2TJ3ahWTAjx2OJb/6ckojEXF7zrinKf2cPlVq08GzbPb6N1ul45jhhM8cqznq1rNcWCyphUBUYkqEpVHCR1HWpHWbX67vUbtZShs8UNgjF84kkkdqTadi+fSNNSoTHrOfZyGzpG13sYd5lMRiwnBM/rR5xWkayalRBBBIIMgjiCOYq8Wm1W+Q1gJbWoCA4pPpecEAmpX0s5BEhp7lQEGSG3JLYumcMbwtHeR0xQie/reyltXRpC+cfcU66orWsypR/3w5RXPV9a7VAlFjbmJhRRRU5CFFFFKEKKKKcIUUUUQhRRRShCiiinCFFFFEIUUUUoQooopwhRRRRCFFFFKEKKKKcIUUUUQhRRRShCiiin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char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944" y="319179"/>
            <a:ext cx="4032448" cy="635018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Flow chart of</a:t>
            </a:r>
            <a:br>
              <a:rPr lang="en-US" sz="4000" dirty="0" smtClean="0"/>
            </a:br>
            <a:r>
              <a:rPr lang="en-US" sz="4000" dirty="0" smtClean="0"/>
              <a:t> the activities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Start</a:t>
            </a:r>
          </a:p>
          <a:p>
            <a:r>
              <a:rPr lang="en-GB" dirty="0" smtClean="0"/>
              <a:t>Entering general disease and patient data</a:t>
            </a:r>
          </a:p>
          <a:p>
            <a:r>
              <a:rPr lang="en-GB" dirty="0" smtClean="0"/>
              <a:t>Entering symptoms and place of appearance on child body </a:t>
            </a:r>
          </a:p>
          <a:p>
            <a:r>
              <a:rPr lang="en-GB" dirty="0" smtClean="0"/>
              <a:t>Prediction process</a:t>
            </a:r>
          </a:p>
          <a:p>
            <a:r>
              <a:rPr lang="en-GB" dirty="0" smtClean="0"/>
              <a:t>Displaying final results in </a:t>
            </a:r>
            <a:r>
              <a:rPr lang="en-GB" b="1" dirty="0" smtClean="0"/>
              <a:t>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7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ONTOLOGY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each disease, several clinical practice guidelines and scientiﬁc papers were considered to identify the corresponding signs and symptoms, interventions, and other disease related data.</a:t>
            </a:r>
          </a:p>
          <a:p>
            <a:endParaRPr lang="en-US" sz="2200" dirty="0" smtClean="0"/>
          </a:p>
          <a:p>
            <a:r>
              <a:rPr lang="en-US" dirty="0" smtClean="0"/>
              <a:t>Protégé was the tool used to construct the ontology.</a:t>
            </a:r>
          </a:p>
          <a:p>
            <a:endParaRPr lang="en-US" sz="2200" dirty="0" smtClean="0"/>
          </a:p>
          <a:p>
            <a:r>
              <a:rPr lang="en-US" dirty="0" smtClean="0"/>
              <a:t>All the information extracted from these documents together with the professional experience of the physicians was manually incorporated to the ontology as classes, properties, property constraints, relations, SWRL rules…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89024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15" r="3471" b="6935"/>
          <a:stretch/>
        </p:blipFill>
        <p:spPr bwMode="auto">
          <a:xfrm>
            <a:off x="107504" y="745948"/>
            <a:ext cx="7979025" cy="5131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overall system and prediction model would be mathematically supported.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PROPOSALS:</a:t>
            </a:r>
          </a:p>
          <a:p>
            <a:r>
              <a:rPr lang="en-US" dirty="0" smtClean="0"/>
              <a:t>Using Gaussian method to point out the efficiency of the prediction process concerning to real doctor practice.</a:t>
            </a:r>
          </a:p>
          <a:p>
            <a:endParaRPr lang="en-US" sz="2000" dirty="0" smtClean="0"/>
          </a:p>
          <a:p>
            <a:r>
              <a:rPr lang="en-US" dirty="0" smtClean="0"/>
              <a:t>Using Fuzzy logic to catch different parameter relation and their influence on prediction process.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88635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social media and other communication modes now can be seen as a powerful tool for health research like everywhere. </a:t>
            </a:r>
          </a:p>
          <a:p>
            <a:r>
              <a:rPr lang="en-US" dirty="0" smtClean="0"/>
              <a:t>Through this work we bring together young mothers, doctors and other to be all in one online place.</a:t>
            </a:r>
          </a:p>
          <a:p>
            <a:r>
              <a:rPr lang="en-US" dirty="0" smtClean="0"/>
              <a:t>We introduce a research on the use of social networks to face the future of health care deliverance by proposing a system that can assist an ordinary young mother in decision making. </a:t>
            </a:r>
          </a:p>
          <a:p>
            <a:r>
              <a:rPr lang="en-US" dirty="0" smtClean="0"/>
              <a:t>Currently </a:t>
            </a:r>
            <a:r>
              <a:rPr lang="en-US" dirty="0"/>
              <a:t>we </a:t>
            </a:r>
            <a:r>
              <a:rPr lang="en-US" dirty="0" smtClean="0"/>
              <a:t>are implementing, testing and evaluating the system to determine </a:t>
            </a:r>
            <a:r>
              <a:rPr lang="en-US" dirty="0"/>
              <a:t>it’s endorse.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evaluation process.</a:t>
            </a:r>
          </a:p>
          <a:p>
            <a:endParaRPr lang="en-GB" dirty="0"/>
          </a:p>
          <a:p>
            <a:r>
              <a:rPr lang="en-GB" dirty="0" smtClean="0"/>
              <a:t>Working to transform the system completely in Mobile and Cloud.</a:t>
            </a:r>
          </a:p>
          <a:p>
            <a:endParaRPr lang="en-GB" dirty="0"/>
          </a:p>
          <a:p>
            <a:r>
              <a:rPr lang="en-GB" dirty="0" smtClean="0"/>
              <a:t>Upgrading the existing disease ontology.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Implementing some security elements in our social network.</a:t>
            </a:r>
          </a:p>
          <a:p>
            <a:endParaRPr lang="en-US" dirty="0"/>
          </a:p>
          <a:p>
            <a:r>
              <a:rPr lang="en-GB" dirty="0" smtClean="0"/>
              <a:t>Cooperation with Ministry of Health in Macedonia.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Apostolova</a:t>
            </a:r>
            <a:r>
              <a:rPr lang="en-US" dirty="0"/>
              <a:t> </a:t>
            </a:r>
            <a:r>
              <a:rPr lang="en-US" dirty="0" err="1"/>
              <a:t>Trpkovska</a:t>
            </a:r>
            <a:r>
              <a:rPr lang="en-US" dirty="0"/>
              <a:t>, M., </a:t>
            </a:r>
            <a:r>
              <a:rPr lang="en-US" dirty="0" err="1"/>
              <a:t>Cico</a:t>
            </a:r>
            <a:r>
              <a:rPr lang="en-US" dirty="0"/>
              <a:t>, B</a:t>
            </a:r>
            <a:r>
              <a:rPr lang="en-US" dirty="0" smtClean="0"/>
              <a:t>., </a:t>
            </a:r>
            <a:r>
              <a:rPr lang="en-US" dirty="0" err="1"/>
              <a:t>Chorbev</a:t>
            </a:r>
            <a:r>
              <a:rPr lang="en-US" dirty="0"/>
              <a:t>, I., 2014</a:t>
            </a:r>
            <a:r>
              <a:rPr lang="en-US" dirty="0" smtClean="0"/>
              <a:t>. Application of Social Media in Health. MECO 2014. IEEE. </a:t>
            </a:r>
            <a:r>
              <a:rPr lang="en-US" dirty="0" err="1" smtClean="0"/>
              <a:t>Budva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Apostolova</a:t>
            </a:r>
            <a:r>
              <a:rPr lang="en-US" dirty="0" smtClean="0"/>
              <a:t> </a:t>
            </a:r>
            <a:r>
              <a:rPr lang="en-US" dirty="0" err="1"/>
              <a:t>Trpkovska</a:t>
            </a:r>
            <a:r>
              <a:rPr lang="en-US" dirty="0"/>
              <a:t>, M., </a:t>
            </a:r>
            <a:r>
              <a:rPr lang="en-US" dirty="0" err="1"/>
              <a:t>Cico</a:t>
            </a:r>
            <a:r>
              <a:rPr lang="en-US" dirty="0"/>
              <a:t>, B., </a:t>
            </a:r>
            <a:r>
              <a:rPr lang="en-US" dirty="0" err="1"/>
              <a:t>Chorbev</a:t>
            </a:r>
            <a:r>
              <a:rPr lang="en-US" dirty="0"/>
              <a:t>, I., 2014. </a:t>
            </a:r>
            <a:r>
              <a:rPr lang="en-US" dirty="0" smtClean="0"/>
              <a:t>Using Social Media To Predict Children Disease Occurrence, </a:t>
            </a:r>
            <a:r>
              <a:rPr lang="en-US" dirty="0"/>
              <a:t>pp. 209 - 216. ISBN 978-989-8704-0. Madrid, IADIS</a:t>
            </a:r>
            <a:r>
              <a:rPr lang="en-US" dirty="0" smtClean="0"/>
              <a:t>.</a:t>
            </a:r>
          </a:p>
          <a:p>
            <a:r>
              <a:rPr lang="en-US" dirty="0" err="1"/>
              <a:t>Apostolova</a:t>
            </a:r>
            <a:r>
              <a:rPr lang="en-US" dirty="0"/>
              <a:t> </a:t>
            </a:r>
            <a:r>
              <a:rPr lang="en-US" dirty="0" err="1"/>
              <a:t>Trpkovska</a:t>
            </a:r>
            <a:r>
              <a:rPr lang="en-US" dirty="0"/>
              <a:t>, M., 2013. An Overview of Health 2.0 and Semantic Web. Dubai, IJCEBS</a:t>
            </a:r>
            <a:r>
              <a:rPr lang="en-US" dirty="0" smtClean="0"/>
              <a:t>.</a:t>
            </a:r>
          </a:p>
          <a:p>
            <a:r>
              <a:rPr lang="en-US" dirty="0" err="1"/>
              <a:t>Apostolova-Trpkovska</a:t>
            </a:r>
            <a:r>
              <a:rPr lang="en-US" dirty="0"/>
              <a:t>, M., </a:t>
            </a:r>
            <a:r>
              <a:rPr lang="en-US" dirty="0" err="1"/>
              <a:t>Abazi-Bexheti</a:t>
            </a:r>
            <a:r>
              <a:rPr lang="en-US" dirty="0"/>
              <a:t>, L., 2013. Concerns and Strategies of Housing the Implementation of E-Medical Services in Macedonia. </a:t>
            </a:r>
            <a:r>
              <a:rPr lang="en-US" dirty="0" err="1"/>
              <a:t>Cavtat</a:t>
            </a:r>
            <a:r>
              <a:rPr lang="en-US" dirty="0"/>
              <a:t>, Information Technology Interfaces (ITI</a:t>
            </a:r>
            <a:r>
              <a:rPr lang="en-US" dirty="0" smtClean="0"/>
              <a:t>).</a:t>
            </a:r>
          </a:p>
          <a:p>
            <a:r>
              <a:rPr lang="en-US" dirty="0" err="1"/>
              <a:t>Apostolova-Trpkovska</a:t>
            </a:r>
            <a:r>
              <a:rPr lang="en-US" dirty="0"/>
              <a:t>, M., </a:t>
            </a:r>
            <a:r>
              <a:rPr lang="en-US" dirty="0" err="1"/>
              <a:t>Cico</a:t>
            </a:r>
            <a:r>
              <a:rPr lang="en-US" dirty="0"/>
              <a:t>, B., 2013. Prototype System for Multiple Sources Multiple Search Techniques Prediction. Tirana, EPOKA University</a:t>
            </a:r>
            <a:r>
              <a:rPr lang="en-US" dirty="0" smtClean="0"/>
              <a:t>.</a:t>
            </a:r>
          </a:p>
          <a:p>
            <a:r>
              <a:rPr lang="en-US" dirty="0" err="1"/>
              <a:t>Apostolova</a:t>
            </a:r>
            <a:r>
              <a:rPr lang="en-US" dirty="0"/>
              <a:t> </a:t>
            </a:r>
            <a:r>
              <a:rPr lang="en-US" dirty="0" err="1"/>
              <a:t>Trpkovska</a:t>
            </a:r>
            <a:r>
              <a:rPr lang="en-US" dirty="0"/>
              <a:t>, M., </a:t>
            </a:r>
            <a:r>
              <a:rPr lang="en-US" dirty="0" err="1"/>
              <a:t>Chorbev</a:t>
            </a:r>
            <a:r>
              <a:rPr lang="en-US" dirty="0"/>
              <a:t>, I., 2012. Study of Social Networks and Their Impact on Patients and Health </a:t>
            </a:r>
            <a:r>
              <a:rPr lang="en-US" dirty="0" smtClean="0"/>
              <a:t>Care. </a:t>
            </a:r>
            <a:r>
              <a:rPr lang="en-US" dirty="0"/>
              <a:t>Tirana, ISTI</a:t>
            </a:r>
            <a:r>
              <a:rPr lang="en-US" dirty="0" smtClean="0"/>
              <a:t>.</a:t>
            </a:r>
          </a:p>
          <a:p>
            <a:r>
              <a:rPr lang="en-US" dirty="0" err="1"/>
              <a:t>Apostolova-Trpkovska</a:t>
            </a:r>
            <a:r>
              <a:rPr lang="en-US" dirty="0"/>
              <a:t>, M., 2012. Study of Social Networks and Its Impact on Patients and Health Care. Tirana, </a:t>
            </a:r>
            <a:r>
              <a:rPr lang="en-US" dirty="0" smtClean="0"/>
              <a:t>IJSINT. Publication </a:t>
            </a:r>
            <a:r>
              <a:rPr lang="en-US" dirty="0"/>
              <a:t>of ASET</a:t>
            </a:r>
            <a:r>
              <a:rPr lang="en-US" dirty="0" smtClean="0"/>
              <a:t>.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ingersnapworks.com/wp-content/uploads/2012/12/facebook_like-hang-ta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668344" cy="38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11692">
            <a:off x="540524" y="3304778"/>
            <a:ext cx="9086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25000"/>
                  </a:schemeClr>
                </a:solidFill>
                <a:latin typeface="Bradley Hand ITC" pitchFamily="66" charset="0"/>
              </a:rPr>
              <a:t>Thank you for your attention.</a:t>
            </a:r>
          </a:p>
          <a:p>
            <a:endParaRPr lang="en-US" sz="4400" b="1" dirty="0" smtClean="0">
              <a:solidFill>
                <a:schemeClr val="tx2">
                  <a:lumMod val="25000"/>
                </a:schemeClr>
              </a:solidFill>
              <a:latin typeface="Bradley Hand ITC" pitchFamily="66" charset="0"/>
            </a:endParaRPr>
          </a:p>
          <a:p>
            <a:r>
              <a:rPr lang="en-US" sz="4400" b="1" dirty="0" smtClean="0">
                <a:solidFill>
                  <a:schemeClr val="tx2">
                    <a:lumMod val="25000"/>
                  </a:schemeClr>
                </a:solidFill>
                <a:latin typeface="Bradley Hand ITC" pitchFamily="66" charset="0"/>
              </a:rPr>
              <a:t>Any question or sugestion?</a:t>
            </a:r>
            <a:endParaRPr lang="en-US" sz="4400" b="1" dirty="0">
              <a:solidFill>
                <a:schemeClr val="tx2">
                  <a:lumMod val="25000"/>
                </a:schemeClr>
              </a:solidFill>
              <a:latin typeface="Bradley Hand ITC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9879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problem nature</a:t>
            </a:r>
          </a:p>
          <a:p>
            <a:endParaRPr lang="en-GB" sz="2200" dirty="0" smtClean="0"/>
          </a:p>
          <a:p>
            <a:r>
              <a:rPr lang="en-GB" dirty="0"/>
              <a:t>Existing and </a:t>
            </a:r>
            <a:r>
              <a:rPr lang="en-GB" dirty="0" smtClean="0"/>
              <a:t>proposed solutions</a:t>
            </a:r>
          </a:p>
          <a:p>
            <a:endParaRPr lang="en-GB" dirty="0" smtClean="0"/>
          </a:p>
          <a:p>
            <a:r>
              <a:rPr lang="en-GB" dirty="0" smtClean="0"/>
              <a:t>Social media practices</a:t>
            </a:r>
          </a:p>
          <a:p>
            <a:pPr lvl="1"/>
            <a:r>
              <a:rPr lang="en-GB" dirty="0" smtClean="0"/>
              <a:t>SM in E-Health</a:t>
            </a:r>
          </a:p>
          <a:p>
            <a:pPr lvl="1"/>
            <a:endParaRPr lang="en-GB" sz="1900" dirty="0" smtClean="0"/>
          </a:p>
          <a:p>
            <a:r>
              <a:rPr lang="en-GB" dirty="0" smtClean="0"/>
              <a:t>www.eMama.mk – Social network</a:t>
            </a:r>
          </a:p>
          <a:p>
            <a:pPr lvl="1"/>
            <a:r>
              <a:rPr lang="en-GB" dirty="0" smtClean="0"/>
              <a:t>Vaccination calendar </a:t>
            </a:r>
          </a:p>
          <a:p>
            <a:pPr lvl="1"/>
            <a:r>
              <a:rPr lang="en-GB" dirty="0" smtClean="0"/>
              <a:t>Prediction model</a:t>
            </a:r>
            <a:endParaRPr lang="en-GB" dirty="0"/>
          </a:p>
          <a:p>
            <a:pPr lvl="1"/>
            <a:r>
              <a:rPr lang="en-GB" dirty="0" smtClean="0"/>
              <a:t>Ontology</a:t>
            </a:r>
          </a:p>
          <a:p>
            <a:pPr lvl="1"/>
            <a:endParaRPr lang="en-GB" sz="1500" dirty="0" smtClean="0"/>
          </a:p>
          <a:p>
            <a:r>
              <a:rPr lang="en-GB" dirty="0" smtClean="0"/>
              <a:t>Conclusion and future works…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7"/>
          <p:cNvSpPr txBox="1">
            <a:spLocks/>
          </p:cNvSpPr>
          <p:nvPr/>
        </p:nvSpPr>
        <p:spPr>
          <a:xfrm>
            <a:off x="609600" y="1761816"/>
            <a:ext cx="7239000" cy="42594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Young mothers that need instant help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600" dirty="0" smtClean="0"/>
              <a:t>Rural areas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Heath information</a:t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MKD and ALB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600" dirty="0" smtClean="0"/>
              <a:t>Medical support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mk-M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mk-M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mk-M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mk-M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Teo\AppData\Local\Microsoft\Windows\Temporary Internet Files\Content.IE5\AVSKH0R2\MC9004411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4032448" cy="310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problem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Teo\AppData\Local\Microsoft\Windows\Temporary Internet Files\Content.IE5\OHHDAH8M\MC90036098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1863589" cy="19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316" y="1104468"/>
            <a:ext cx="4026969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 rot="20472830">
            <a:off x="852746" y="3887829"/>
            <a:ext cx="2036724" cy="4931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en-US" dirty="0"/>
              <a:t>Muscle Cramps</a:t>
            </a:r>
            <a:endParaRPr lang="mk-MK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 rot="20976348">
            <a:off x="2958249" y="2897629"/>
            <a:ext cx="2152481" cy="66615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en-US" dirty="0"/>
              <a:t>Strained Muscles</a:t>
            </a:r>
            <a:endParaRPr lang="mk-MK" dirty="0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 rot="714315">
            <a:off x="1852250" y="4403733"/>
            <a:ext cx="3218669" cy="4960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en-US" sz="2800" dirty="0"/>
              <a:t>Growing Pains</a:t>
            </a:r>
            <a:endParaRPr lang="mk-MK" sz="2800" dirty="0"/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899592" y="3212976"/>
            <a:ext cx="2448272" cy="4960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en-US" sz="3200" dirty="0">
                <a:solidFill>
                  <a:srgbClr val="FFC000"/>
                </a:solidFill>
              </a:rPr>
              <a:t>Viral Infections</a:t>
            </a:r>
            <a:endParaRPr lang="mk-MK" sz="3200" dirty="0">
              <a:solidFill>
                <a:srgbClr val="FFC000"/>
              </a:solidFill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>
          <a:xfrm rot="660114">
            <a:off x="2369948" y="3943341"/>
            <a:ext cx="2424670" cy="54995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en-US" b="0" dirty="0">
                <a:solidFill>
                  <a:srgbClr val="C00000"/>
                </a:solidFill>
              </a:rPr>
              <a:t>neuritis </a:t>
            </a:r>
            <a:r>
              <a:rPr lang="en-US" b="0" dirty="0" smtClean="0">
                <a:solidFill>
                  <a:srgbClr val="C00000"/>
                </a:solidFill>
              </a:rPr>
              <a:t/>
            </a:r>
            <a:br>
              <a:rPr lang="en-US" b="0" dirty="0" smtClean="0">
                <a:solidFill>
                  <a:srgbClr val="C00000"/>
                </a:solidFill>
              </a:rPr>
            </a:br>
            <a:r>
              <a:rPr lang="en-US" b="0" dirty="0" smtClean="0">
                <a:solidFill>
                  <a:srgbClr val="C00000"/>
                </a:solidFill>
              </a:rPr>
              <a:t>(</a:t>
            </a:r>
            <a:r>
              <a:rPr lang="en-US" b="0" dirty="0">
                <a:solidFill>
                  <a:srgbClr val="C00000"/>
                </a:solidFill>
              </a:rPr>
              <a:t>nerve infection)</a:t>
            </a:r>
            <a:endParaRPr lang="mk-MK" b="0" dirty="0">
              <a:solidFill>
                <a:srgbClr val="C00000"/>
              </a:solidFill>
            </a:endParaRPr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899592" y="4653136"/>
            <a:ext cx="3218669" cy="4960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just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Arthritis</a:t>
            </a:r>
          </a:p>
        </p:txBody>
      </p:sp>
      <p:pic>
        <p:nvPicPr>
          <p:cNvPr id="2052" name="Picture 4" descr="C:\Users\Teo\AppData\Local\Microsoft\Windows\Temporary Internet Files\Content.IE5\V9PK4D40\MC900078711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1512168" cy="36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074" y="332656"/>
            <a:ext cx="3935430" cy="2057400"/>
          </a:xfrm>
        </p:spPr>
        <p:txBody>
          <a:bodyPr/>
          <a:lstStyle/>
          <a:p>
            <a:r>
              <a:rPr lang="en-US" dirty="0" smtClean="0"/>
              <a:t>How we do it now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631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Founding solutions</a:t>
            </a:r>
            <a:endParaRPr lang="en-US" sz="32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Physician (45%)</a:t>
            </a:r>
          </a:p>
          <a:p>
            <a:r>
              <a:rPr lang="en-GB" dirty="0" smtClean="0"/>
              <a:t>Family person (20%)</a:t>
            </a:r>
          </a:p>
          <a:p>
            <a:r>
              <a:rPr lang="en-GB" dirty="0" smtClean="0"/>
              <a:t>Friends (9%)</a:t>
            </a:r>
          </a:p>
          <a:p>
            <a:r>
              <a:rPr lang="en-GB" dirty="0" smtClean="0"/>
              <a:t>Internet (26%)</a:t>
            </a:r>
            <a:endParaRPr lang="mk-MK" dirty="0" smtClean="0"/>
          </a:p>
          <a:p>
            <a:pPr>
              <a:buNone/>
            </a:pPr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548680"/>
            <a:ext cx="6779064" cy="6480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7166847" cy="2547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C:\Users\Teo\AppData\Local\Microsoft\Windows\Temporary Internet Files\Content.IE5\BURHPEH3\MC9004347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1059732" cy="11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Teo\AppData\Local\Microsoft\Windows\Temporary Internet Files\Content.IE5\BURHPEH3\MC9004347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1059732" cy="11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Teo\AppData\Local\Microsoft\Windows\Temporary Internet Files\Content.IE5\BURHPEH3\MC9004347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1059732" cy="11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Teo\AppData\Local\Microsoft\Windows\Temporary Internet Files\Content.IE5\BURHPEH3\MC9004347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1059732" cy="11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Teo\AppData\Local\Microsoft\Windows\Temporary Internet Files\Content.IE5\BURHPEH3\MC9004347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1059732" cy="11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Teo\AppData\Local\Microsoft\Windows\Temporary Internet Files\Content.IE5\BURHPEH3\MC90043471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1059732" cy="111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eo\AppData\Local\Microsoft\Windows\Temporary Internet Files\Content.IE5\OGUW9PAW\MM900185588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3096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Teo\AppData\Local\Microsoft\Windows\Temporary Internet Files\Content.IE5\OGUW9PAW\MM900185588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00711"/>
            <a:ext cx="5810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71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 Media for economical, educational, social, political and </a:t>
            </a:r>
            <a:r>
              <a:rPr lang="en-GB" smtClean="0"/>
              <a:t>other purposes.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Social Media used for Health:</a:t>
            </a:r>
          </a:p>
          <a:p>
            <a:pPr lvl="1"/>
            <a:r>
              <a:rPr lang="en-US" dirty="0" smtClean="0"/>
              <a:t>search for health care related topics</a:t>
            </a:r>
          </a:p>
          <a:p>
            <a:pPr lvl="1"/>
            <a:r>
              <a:rPr lang="en-US" dirty="0" smtClean="0"/>
              <a:t>health-related discussions</a:t>
            </a:r>
          </a:p>
          <a:p>
            <a:pPr lvl="1"/>
            <a:r>
              <a:rPr lang="en-US" dirty="0" smtClean="0"/>
              <a:t>commenting about health experiences</a:t>
            </a:r>
          </a:p>
          <a:p>
            <a:pPr lvl="1"/>
            <a:r>
              <a:rPr lang="en-US" dirty="0" smtClean="0"/>
              <a:t>seeking advice from online communities</a:t>
            </a:r>
          </a:p>
          <a:p>
            <a:pPr lvl="1"/>
            <a:r>
              <a:rPr lang="en-US" dirty="0" smtClean="0"/>
              <a:t>professional networking</a:t>
            </a:r>
          </a:p>
          <a:p>
            <a:pPr lvl="1"/>
            <a:r>
              <a:rPr lang="en-US" dirty="0" smtClean="0"/>
              <a:t>affecting the choice of a specific doctor, hospital</a:t>
            </a:r>
          </a:p>
          <a:p>
            <a:pPr lvl="1"/>
            <a:r>
              <a:rPr lang="en-US" dirty="0" smtClean="0"/>
              <a:t>physician-only online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490" y="2276872"/>
            <a:ext cx="1666556" cy="222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8"/>
            <a:ext cx="742555" cy="742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43192" cy="117348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www.eMama.mk 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643192" cy="77945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5500" dirty="0" smtClean="0"/>
              <a:t>Various Social Features </a:t>
            </a:r>
            <a:r>
              <a:rPr lang="en-US" sz="7000" dirty="0" smtClean="0"/>
              <a:t>+</a:t>
            </a:r>
            <a:r>
              <a:rPr lang="en-US" sz="5500" dirty="0" smtClean="0"/>
              <a:t> </a:t>
            </a:r>
            <a:r>
              <a:rPr lang="en-US" sz="5500" dirty="0" smtClean="0">
                <a:solidFill>
                  <a:schemeClr val="bg2">
                    <a:lumMod val="25000"/>
                  </a:schemeClr>
                </a:solidFill>
              </a:rPr>
              <a:t>Immunization Calendar Tool</a:t>
            </a:r>
          </a:p>
          <a:p>
            <a:pPr algn="ctr"/>
            <a:r>
              <a:rPr lang="en-US" sz="7000" dirty="0" smtClean="0"/>
              <a:t>+</a:t>
            </a:r>
            <a:r>
              <a:rPr lang="en-US" sz="5500" dirty="0" smtClean="0"/>
              <a:t> </a:t>
            </a:r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</a:rPr>
              <a:t>Disease Prediction Tool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6912769" cy="425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5400000">
            <a:off x="5205536" y="3164632"/>
            <a:ext cx="7239000" cy="1143000"/>
          </a:xfrm>
        </p:spPr>
        <p:txBody>
          <a:bodyPr/>
          <a:lstStyle/>
          <a:p>
            <a:r>
              <a:rPr lang="en-US" dirty="0" smtClean="0"/>
              <a:t>IMMUNIZATION calendar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4752528"/>
            <a:ext cx="7239000" cy="3573016"/>
          </a:xfrm>
        </p:spPr>
        <p:txBody>
          <a:bodyPr>
            <a:normAutofit/>
          </a:bodyPr>
          <a:lstStyle/>
          <a:p>
            <a:r>
              <a:rPr lang="en-GB" dirty="0" smtClean="0"/>
              <a:t>User Log-in/Log-out page</a:t>
            </a:r>
          </a:p>
          <a:p>
            <a:r>
              <a:rPr lang="en-GB" dirty="0" smtClean="0"/>
              <a:t>Adding children</a:t>
            </a:r>
          </a:p>
          <a:p>
            <a:r>
              <a:rPr lang="en-GB" dirty="0" smtClean="0"/>
              <a:t>Displaying calendar</a:t>
            </a:r>
          </a:p>
          <a:p>
            <a:r>
              <a:rPr lang="en-GB" dirty="0" smtClean="0"/>
              <a:t>Modifying vaccine dates</a:t>
            </a:r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188640"/>
            <a:ext cx="687647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4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Prediction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Questionnaire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Mapping process</a:t>
            </a:r>
          </a:p>
          <a:p>
            <a:endParaRPr lang="en-GB" dirty="0" smtClean="0"/>
          </a:p>
          <a:p>
            <a:r>
              <a:rPr lang="en-GB" dirty="0" smtClean="0"/>
              <a:t>                                                   Results in</a:t>
            </a:r>
            <a:r>
              <a:rPr lang="en-GB" b="1" dirty="0" smtClean="0"/>
              <a:t> %</a:t>
            </a:r>
          </a:p>
        </p:txBody>
      </p:sp>
      <p:pic>
        <p:nvPicPr>
          <p:cNvPr id="8194" name="Picture 2" descr="http://thumbs.dreamstime.com/z/online-survey-questionnaire-concept-18747094.jpg"/>
          <p:cNvPicPr>
            <a:picLocks noChangeAspect="1" noChangeArrowheads="1"/>
          </p:cNvPicPr>
          <p:nvPr/>
        </p:nvPicPr>
        <p:blipFill>
          <a:blip r:embed="rId2" cstate="print"/>
          <a:srcRect b="7143"/>
          <a:stretch>
            <a:fillRect/>
          </a:stretch>
        </p:blipFill>
        <p:spPr bwMode="auto">
          <a:xfrm>
            <a:off x="467544" y="2276872"/>
            <a:ext cx="2448272" cy="2402804"/>
          </a:xfrm>
          <a:prstGeom prst="rect">
            <a:avLst/>
          </a:prstGeom>
          <a:noFill/>
        </p:spPr>
      </p:pic>
      <p:pic>
        <p:nvPicPr>
          <p:cNvPr id="8196" name="Picture 4" descr="http://www.w3.org/TR/rdb2rdf-ucr/RDB2RDF_Option_3.jpg"/>
          <p:cNvPicPr>
            <a:picLocks noChangeAspect="1" noChangeArrowheads="1"/>
          </p:cNvPicPr>
          <p:nvPr/>
        </p:nvPicPr>
        <p:blipFill>
          <a:blip r:embed="rId3" cstate="print"/>
          <a:srcRect l="7965" t="5290"/>
          <a:stretch>
            <a:fillRect/>
          </a:stretch>
        </p:blipFill>
        <p:spPr bwMode="auto">
          <a:xfrm>
            <a:off x="3091423" y="3212976"/>
            <a:ext cx="2416681" cy="1872208"/>
          </a:xfrm>
          <a:prstGeom prst="rect">
            <a:avLst/>
          </a:prstGeom>
          <a:noFill/>
        </p:spPr>
      </p:pic>
      <p:pic>
        <p:nvPicPr>
          <p:cNvPr id="8198" name="Picture 6" descr="http://www.jagranjosh.com/imported/images/E/Current%20Affairs/partywise-vote.jpg"/>
          <p:cNvPicPr>
            <a:picLocks noChangeAspect="1" noChangeArrowheads="1"/>
          </p:cNvPicPr>
          <p:nvPr/>
        </p:nvPicPr>
        <p:blipFill>
          <a:blip r:embed="rId4" cstate="print"/>
          <a:srcRect l="39989" t="28782" r="5777"/>
          <a:stretch>
            <a:fillRect/>
          </a:stretch>
        </p:blipFill>
        <p:spPr bwMode="auto">
          <a:xfrm>
            <a:off x="5580112" y="4077072"/>
            <a:ext cx="2376264" cy="231058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326" y="6021287"/>
            <a:ext cx="742555" cy="742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12576" y="63093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Workshop “Software Engineering Education and Reverse Engineering” </a:t>
            </a:r>
            <a:br>
              <a:rPr lang="en-US" sz="1400" dirty="0" smtClean="0"/>
            </a:br>
            <a:r>
              <a:rPr lang="en-US" sz="1400" dirty="0" smtClean="0"/>
              <a:t>Sinaia, Romania, August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theme1.xml><?xml version="1.0" encoding="utf-8"?>
<a:theme xmlns:a="http://schemas.openxmlformats.org/drawingml/2006/main" name="PresenterMedia.com Static Networking Connection">
  <a:themeElements>
    <a:clrScheme name="Networking_Connection">
      <a:dk1>
        <a:srgbClr val="595959"/>
      </a:dk1>
      <a:lt1>
        <a:srgbClr val="FFFFFF"/>
      </a:lt1>
      <a:dk2>
        <a:srgbClr val="125374"/>
      </a:dk2>
      <a:lt2>
        <a:srgbClr val="58B7E6"/>
      </a:lt2>
      <a:accent1>
        <a:srgbClr val="DEBF22"/>
      </a:accent1>
      <a:accent2>
        <a:srgbClr val="CD5B1F"/>
      </a:accent2>
      <a:accent3>
        <a:srgbClr val="0A3248"/>
      </a:accent3>
      <a:accent4>
        <a:srgbClr val="808080"/>
      </a:accent4>
      <a:accent5>
        <a:srgbClr val="1F56CD"/>
      </a:accent5>
      <a:accent6>
        <a:srgbClr val="080808"/>
      </a:accent6>
      <a:hlink>
        <a:srgbClr val="FF9B07"/>
      </a:hlink>
      <a:folHlink>
        <a:srgbClr val="08080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027652-791C-4D99-BE68-E778613A0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1004</Words>
  <Application>Microsoft Office PowerPoint</Application>
  <PresentationFormat>On-screen Show (4:3)</PresentationFormat>
  <Paragraphs>137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Trebuchet MS</vt:lpstr>
      <vt:lpstr>Wingdings 2</vt:lpstr>
      <vt:lpstr>Perpetua</vt:lpstr>
      <vt:lpstr>Bradley Hand ITC</vt:lpstr>
      <vt:lpstr>Calibri</vt:lpstr>
      <vt:lpstr>Segoe UI</vt:lpstr>
      <vt:lpstr>Wingdings</vt:lpstr>
      <vt:lpstr>Segoe UI Symbol</vt:lpstr>
      <vt:lpstr>Century Gothic</vt:lpstr>
      <vt:lpstr>PresenterMedia.com Static Networking Connection</vt:lpstr>
      <vt:lpstr>Opulent</vt:lpstr>
      <vt:lpstr>E-Health application  in Macedonia  [ICT and Social media web and mobile solution for  the community]  case study:  socialization of young mothers in Macedonia</vt:lpstr>
      <vt:lpstr>Presentation Outline</vt:lpstr>
      <vt:lpstr>The problem</vt:lpstr>
      <vt:lpstr>How we do it now</vt:lpstr>
      <vt:lpstr>Founding solutions</vt:lpstr>
      <vt:lpstr>Existing practices</vt:lpstr>
      <vt:lpstr>www.eMama.mk </vt:lpstr>
      <vt:lpstr>IMMUNIZATION calendar</vt:lpstr>
      <vt:lpstr>Proposed Prediction model</vt:lpstr>
      <vt:lpstr>Flow chart of  the activities</vt:lpstr>
      <vt:lpstr>ONTOLOGY</vt:lpstr>
      <vt:lpstr>Slide 12</vt:lpstr>
      <vt:lpstr>Analyzing data</vt:lpstr>
      <vt:lpstr>Conclusion</vt:lpstr>
      <vt:lpstr>Future work</vt:lpstr>
      <vt:lpstr>research papers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Presentation Name</dc:title>
  <dc:creator>Teo</dc:creator>
  <cp:lastModifiedBy>b.cico</cp:lastModifiedBy>
  <cp:revision>68</cp:revision>
  <dcterms:created xsi:type="dcterms:W3CDTF">2014-06-03T20:58:05Z</dcterms:created>
  <dcterms:modified xsi:type="dcterms:W3CDTF">2014-08-27T05:58:39Z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TC018572489991</vt:lpwstr>
  </property>
</Properties>
</file>